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y="6858000" cx="9144000"/>
  <p:notesSz cx="6858000" cy="9144000"/>
  <p:embeddedFontLst>
    <p:embeddedFont>
      <p:font typeface="PT Sans Narrow"/>
      <p:regular r:id="rId40"/>
      <p:bold r:id="rId41"/>
    </p:embeddedFont>
    <p:embeddedFont>
      <p:font typeface="Open Sans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TSansNarrow-regular.fntdata"/><Relationship Id="rId20" Type="http://schemas.openxmlformats.org/officeDocument/2006/relationships/slide" Target="slides/slide15.xml"/><Relationship Id="rId42" Type="http://schemas.openxmlformats.org/officeDocument/2006/relationships/font" Target="fonts/OpenSans-regular.fntdata"/><Relationship Id="rId41" Type="http://schemas.openxmlformats.org/officeDocument/2006/relationships/font" Target="fonts/PTSansNarrow-bold.fntdata"/><Relationship Id="rId22" Type="http://schemas.openxmlformats.org/officeDocument/2006/relationships/slide" Target="slides/slide17.xml"/><Relationship Id="rId44" Type="http://schemas.openxmlformats.org/officeDocument/2006/relationships/font" Target="fonts/OpenSans-italic.fntdata"/><Relationship Id="rId21" Type="http://schemas.openxmlformats.org/officeDocument/2006/relationships/slide" Target="slides/slide16.xml"/><Relationship Id="rId43" Type="http://schemas.openxmlformats.org/officeDocument/2006/relationships/font" Target="fonts/OpenSans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45" Type="http://schemas.openxmlformats.org/officeDocument/2006/relationships/font" Target="fonts/OpenSans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" name="Google Shape;121;p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4c7baeb60_0_14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4c7baeb60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9219a8c10_0_4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9219a8c1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9219a8c10_0_9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9219a8c1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9219a8c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39219a8c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9dd8f193b_0_0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9dd8f193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96c3e15e6_1_51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96c3e15e6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9dd8f19af_2_13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9dd8f19af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96c3e15e6_1_28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96c3e15e6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96c3e15e6_1_43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96c3e15e6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96c3e15e6_1_13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96c3e15e6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9fb0aedf9_17_5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39fb0aedf9_17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96c3e15e6_1_66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96c3e15e6_1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7b91db5b5_1_13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7b91db5b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99aa98edd_0_29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99aa98ed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936f75c35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2" name="Google Shape;352;g3936f75c3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4c7baeb60_2_79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4c7baeb60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96c3e15e6_1_77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396c3e15e6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99aa98edd_0_4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99aa98edd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96c498c03_0_0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96c498c0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96c498c03_11_0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396c498c03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949f8d8a6_137_0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949f8d8a6_13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9fb0aedf9_17_10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9fb0aedf9_17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936f75c35_0_12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936f75c3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998794743_21_0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998794743_2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998794743_21_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3998794743_2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3998794743_21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3998794743_2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p23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p5:notes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2dfa4cee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312dfa4ce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4c7baeb60_0_4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4c7baeb6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4c7baeb60_0_9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34c7baeb6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4c7baeb6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g34c7baeb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4c7baeb60_0_19:notes"/>
          <p:cNvSpPr/>
          <p:nvPr>
            <p:ph idx="2" type="sldImg"/>
          </p:nvPr>
        </p:nvSpPr>
        <p:spPr>
          <a:xfrm>
            <a:off x="1143308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4c7baeb60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7007735" y="4235850"/>
            <a:ext cx="562199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1575033" y="4211001"/>
            <a:ext cx="562199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2" name="Google Shape;12;p2"/>
          <p:cNvGrpSpPr/>
          <p:nvPr/>
        </p:nvGrpSpPr>
        <p:grpSpPr>
          <a:xfrm>
            <a:off x="1004143" y="1362665"/>
            <a:ext cx="7136667" cy="203193"/>
            <a:chOff x="1346427" y="1011300"/>
            <a:chExt cx="6452100" cy="152400"/>
          </a:xfrm>
        </p:grpSpPr>
        <p:cxnSp>
          <p:nvCxnSpPr>
            <p:cNvPr id="13" name="Google Shape;13;p2"/>
            <p:cNvCxnSpPr/>
            <p:nvPr/>
          </p:nvCxnSpPr>
          <p:spPr>
            <a:xfrm rot="10800000">
              <a:off x="1346427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" name="Google Shape;14;p2"/>
            <p:cNvCxnSpPr/>
            <p:nvPr/>
          </p:nvCxnSpPr>
          <p:spPr>
            <a:xfrm rot="10800000">
              <a:off x="1346427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15" name="Google Shape;15;p2"/>
          <p:cNvGrpSpPr/>
          <p:nvPr/>
        </p:nvGrpSpPr>
        <p:grpSpPr>
          <a:xfrm>
            <a:off x="1004150" y="5292000"/>
            <a:ext cx="7136667" cy="203193"/>
            <a:chOff x="1346434" y="3969087"/>
            <a:chExt cx="6452100" cy="152400"/>
          </a:xfrm>
        </p:grpSpPr>
        <p:cxnSp>
          <p:nvCxnSpPr>
            <p:cNvPr id="16" name="Google Shape;16;p2"/>
            <p:cNvCxnSpPr/>
            <p:nvPr/>
          </p:nvCxnSpPr>
          <p:spPr>
            <a:xfrm>
              <a:off x="1346434" y="4121487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7" name="Google Shape;17;p2"/>
            <p:cNvCxnSpPr/>
            <p:nvPr/>
          </p:nvCxnSpPr>
          <p:spPr>
            <a:xfrm>
              <a:off x="1346434" y="3969087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18" name="Google Shape;18;p2"/>
          <p:cNvSpPr txBox="1"/>
          <p:nvPr>
            <p:ph type="ctrTitle"/>
          </p:nvPr>
        </p:nvSpPr>
        <p:spPr>
          <a:xfrm>
            <a:off x="1004150" y="2335684"/>
            <a:ext cx="71367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19" name="Google Shape;19;p2"/>
          <p:cNvSpPr txBox="1"/>
          <p:nvPr>
            <p:ph idx="1" type="subTitle"/>
          </p:nvPr>
        </p:nvSpPr>
        <p:spPr>
          <a:xfrm>
            <a:off x="2137225" y="3800051"/>
            <a:ext cx="4870499" cy="1056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 number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/>
          <p:nvPr/>
        </p:nvSpPr>
        <p:spPr>
          <a:xfrm>
            <a:off x="-75" y="6727600"/>
            <a:ext cx="9144000" cy="1304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1"/>
          <p:cNvSpPr txBox="1"/>
          <p:nvPr>
            <p:ph type="title"/>
          </p:nvPr>
        </p:nvSpPr>
        <p:spPr>
          <a:xfrm>
            <a:off x="311700" y="1739800"/>
            <a:ext cx="8520599" cy="205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T Sans Narrow"/>
              <a:buNone/>
              <a:defRPr b="1" i="0" sz="13000" u="none" cap="none" strike="noStrike">
                <a:solidFill>
                  <a:schemeClr val="accent3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311700" y="3994200"/>
            <a:ext cx="8520599" cy="14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4"/>
          <p:cNvCxnSpPr/>
          <p:nvPr/>
        </p:nvCxnSpPr>
        <p:spPr>
          <a:xfrm>
            <a:off x="7007735" y="4235850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8" name="Google Shape;68;p14"/>
          <p:cNvCxnSpPr/>
          <p:nvPr/>
        </p:nvCxnSpPr>
        <p:spPr>
          <a:xfrm>
            <a:off x="1575035" y="421100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9" name="Google Shape;69;p14"/>
          <p:cNvGrpSpPr/>
          <p:nvPr/>
        </p:nvGrpSpPr>
        <p:grpSpPr>
          <a:xfrm>
            <a:off x="1004144" y="1362666"/>
            <a:ext cx="7136668" cy="203195"/>
            <a:chOff x="1346429" y="1011300"/>
            <a:chExt cx="6452100" cy="152400"/>
          </a:xfrm>
        </p:grpSpPr>
        <p:cxnSp>
          <p:nvCxnSpPr>
            <p:cNvPr id="70" name="Google Shape;70;p14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1" name="Google Shape;71;p14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72" name="Google Shape;72;p14"/>
          <p:cNvGrpSpPr/>
          <p:nvPr/>
        </p:nvGrpSpPr>
        <p:grpSpPr>
          <a:xfrm>
            <a:off x="1004151" y="5292001"/>
            <a:ext cx="7136668" cy="203195"/>
            <a:chOff x="1346435" y="3969088"/>
            <a:chExt cx="6452100" cy="152400"/>
          </a:xfrm>
        </p:grpSpPr>
        <p:cxnSp>
          <p:nvCxnSpPr>
            <p:cNvPr id="73" name="Google Shape;73;p14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4" name="Google Shape;74;p14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75" name="Google Shape;75;p14"/>
          <p:cNvSpPr txBox="1"/>
          <p:nvPr>
            <p:ph type="ctrTitle"/>
          </p:nvPr>
        </p:nvSpPr>
        <p:spPr>
          <a:xfrm>
            <a:off x="1004150" y="2335685"/>
            <a:ext cx="7136700" cy="13632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76" name="Google Shape;76;p14"/>
          <p:cNvSpPr txBox="1"/>
          <p:nvPr>
            <p:ph idx="1" type="subTitle"/>
          </p:nvPr>
        </p:nvSpPr>
        <p:spPr>
          <a:xfrm>
            <a:off x="2137225" y="3800052"/>
            <a:ext cx="48705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/>
          <p:nvPr/>
        </p:nvSpPr>
        <p:spPr>
          <a:xfrm>
            <a:off x="-50" y="3429200"/>
            <a:ext cx="9144000" cy="3428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5"/>
          <p:cNvSpPr txBox="1"/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688233"/>
            <a:ext cx="39999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0" name="Google Shape;90;p17"/>
          <p:cNvSpPr txBox="1"/>
          <p:nvPr>
            <p:ph idx="2" type="body"/>
          </p:nvPr>
        </p:nvSpPr>
        <p:spPr>
          <a:xfrm>
            <a:off x="4832400" y="1688233"/>
            <a:ext cx="39999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1" name="Google Shape;91;p1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6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490250" y="701800"/>
            <a:ext cx="56136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400"/>
              <a:buNone/>
              <a:defRPr b="0" sz="5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1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21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" name="Google Shape;105;p21"/>
          <p:cNvSpPr txBox="1"/>
          <p:nvPr>
            <p:ph type="title"/>
          </p:nvPr>
        </p:nvSpPr>
        <p:spPr>
          <a:xfrm>
            <a:off x="265500" y="1386233"/>
            <a:ext cx="4045200" cy="2234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6" name="Google Shape;106;p21"/>
          <p:cNvSpPr txBox="1"/>
          <p:nvPr>
            <p:ph idx="1" type="subTitle"/>
          </p:nvPr>
        </p:nvSpPr>
        <p:spPr>
          <a:xfrm>
            <a:off x="265500" y="36358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7" name="Google Shape;107;p21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-75" y="6727600"/>
            <a:ext cx="9144000" cy="1304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3"/>
          <p:cNvSpPr txBox="1"/>
          <p:nvPr>
            <p:ph type="title"/>
          </p:nvPr>
        </p:nvSpPr>
        <p:spPr>
          <a:xfrm>
            <a:off x="311700" y="593366"/>
            <a:ext cx="8520599" cy="9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311700" y="1688433"/>
            <a:ext cx="8520599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311700" y="5640967"/>
            <a:ext cx="5998800" cy="79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 Narrow"/>
              <a:buNone/>
              <a:defRPr sz="2400">
                <a:latin typeface="PT Sans Narrow"/>
                <a:ea typeface="PT Sans Narrow"/>
                <a:cs typeface="PT Sans Narrow"/>
                <a:sym typeface="PT Sans Narrow"/>
              </a:defRPr>
            </a:lvl1pPr>
          </a:lstStyle>
          <a:p/>
        </p:txBody>
      </p:sp>
      <p:sp>
        <p:nvSpPr>
          <p:cNvPr id="111" name="Google Shape;111;p2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/>
          <p:nvPr/>
        </p:nvSpPr>
        <p:spPr>
          <a:xfrm>
            <a:off x="-75" y="6727600"/>
            <a:ext cx="9144000" cy="130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3"/>
          <p:cNvSpPr txBox="1"/>
          <p:nvPr>
            <p:ph hasCustomPrompt="1" type="title"/>
          </p:nvPr>
        </p:nvSpPr>
        <p:spPr>
          <a:xfrm>
            <a:off x="311700" y="1739800"/>
            <a:ext cx="8520600" cy="205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0"/>
              <a:buNone/>
              <a:defRPr sz="13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>
            <a:off x="311700" y="3994200"/>
            <a:ext cx="8520600" cy="142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-50" y="3429200"/>
            <a:ext cx="9144000" cy="34286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/>
          <p:nvPr>
            <p:ph type="title"/>
          </p:nvPr>
        </p:nvSpPr>
        <p:spPr>
          <a:xfrm>
            <a:off x="311700" y="1086400"/>
            <a:ext cx="8571300" cy="125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type="title"/>
          </p:nvPr>
        </p:nvSpPr>
        <p:spPr>
          <a:xfrm>
            <a:off x="311700" y="593366"/>
            <a:ext cx="8520599" cy="9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311700" y="1688233"/>
            <a:ext cx="3999899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2" type="body"/>
          </p:nvPr>
        </p:nvSpPr>
        <p:spPr>
          <a:xfrm>
            <a:off x="4832400" y="1688233"/>
            <a:ext cx="3999899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311700" y="593366"/>
            <a:ext cx="8520599" cy="9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 column 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740800"/>
            <a:ext cx="2807999" cy="100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2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852800"/>
            <a:ext cx="2807999" cy="42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048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●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Open Sans"/>
              <a:buChar char="○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Open Sans"/>
              <a:buChar char="■"/>
              <a:defRPr b="0" i="0" sz="12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 point">
    <p:bg>
      <p:bgPr>
        <a:solidFill>
          <a:schemeClr val="accent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701800"/>
            <a:ext cx="5613599" cy="5454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T Sans Narrow"/>
              <a:buNone/>
              <a:defRPr b="0" i="0" sz="5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>
            <a:off x="4572000" y="0"/>
            <a:ext cx="457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" name="Google Shape;47;p9"/>
          <p:cNvCxnSpPr/>
          <p:nvPr/>
        </p:nvCxnSpPr>
        <p:spPr>
          <a:xfrm>
            <a:off x="5029675" y="59940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386233"/>
            <a:ext cx="4045199" cy="22343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4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3635832"/>
            <a:ext cx="4045199" cy="16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None/>
              <a:defRPr b="0" i="0" sz="21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>
            <p:ph idx="1" type="body"/>
          </p:nvPr>
        </p:nvSpPr>
        <p:spPr>
          <a:xfrm>
            <a:off x="311700" y="5640966"/>
            <a:ext cx="5998800" cy="7982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T Sans Narrow"/>
              <a:buNone/>
              <a:defRPr b="0" i="0" sz="2400" u="none" cap="none" strike="noStrike">
                <a:solidFill>
                  <a:schemeClr val="dk2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4" name="Google Shape;54;p10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0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6"/>
            <a:ext cx="8520599" cy="9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  <a:defRPr b="1" i="0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688433"/>
            <a:ext cx="8520599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b="0" i="0" sz="18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 b="0" i="0" sz="14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Open Sans"/>
              <a:buNone/>
              <a:defRPr b="0" i="0" sz="1000" u="none" cap="none" strike="noStrike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ropic">
    <p:bg>
      <p:bgPr>
        <a:solidFill>
          <a:schemeClr val="lt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  <a:defRPr b="1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  <a:defRPr sz="18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hyperlink" Target="https://arxiv.org/pdf/1605.05396.pdf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4.png"/><Relationship Id="rId5" Type="http://schemas.openxmlformats.org/officeDocument/2006/relationships/hyperlink" Target="https://arxiv.org/pdf/1605.05396.pdf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jpg"/><Relationship Id="rId4" Type="http://schemas.openxmlformats.org/officeDocument/2006/relationships/image" Target="../media/image22.jpg"/><Relationship Id="rId10" Type="http://schemas.openxmlformats.org/officeDocument/2006/relationships/image" Target="../media/image19.jpg"/><Relationship Id="rId9" Type="http://schemas.openxmlformats.org/officeDocument/2006/relationships/image" Target="../media/image16.jpg"/><Relationship Id="rId5" Type="http://schemas.openxmlformats.org/officeDocument/2006/relationships/image" Target="../media/image7.jpg"/><Relationship Id="rId6" Type="http://schemas.openxmlformats.org/officeDocument/2006/relationships/image" Target="../media/image14.jpg"/><Relationship Id="rId7" Type="http://schemas.openxmlformats.org/officeDocument/2006/relationships/image" Target="../media/image28.jpg"/><Relationship Id="rId8" Type="http://schemas.openxmlformats.org/officeDocument/2006/relationships/image" Target="../media/image18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jpg"/><Relationship Id="rId4" Type="http://schemas.openxmlformats.org/officeDocument/2006/relationships/image" Target="../media/image21.png"/><Relationship Id="rId5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jp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drive.google.com/drive/folders/1mCsY5LEsgCnc0Txv0rpAUhKVPWVkbw5I?usp=sharing" TargetMode="External"/><Relationship Id="rId4" Type="http://schemas.openxmlformats.org/officeDocument/2006/relationships/hyperlink" Target="https://drive.google.com/file/d/1tpW7ZVNosXsIAWu8-f5EpwtF3ls3pb79/view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/>
          <p:nvPr>
            <p:ph type="ctrTitle"/>
          </p:nvPr>
        </p:nvSpPr>
        <p:spPr>
          <a:xfrm>
            <a:off x="1004150" y="2107084"/>
            <a:ext cx="7136700" cy="1363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</a:pPr>
            <a:r>
              <a:rPr b="1" i="0" lang="zh-TW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M</a:t>
            </a:r>
            <a:r>
              <a:rPr lang="zh-TW"/>
              <a:t>LDS</a:t>
            </a:r>
            <a:r>
              <a:rPr b="1" i="0" lang="zh-TW" sz="54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b="1" i="0" lang="zh-TW" sz="5400" u="none" cap="none" strike="noStrike">
                <a:solidFill>
                  <a:srgbClr val="660000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HW</a:t>
            </a:r>
            <a:r>
              <a:rPr lang="zh-TW">
                <a:solidFill>
                  <a:srgbClr val="660000"/>
                </a:solidFill>
              </a:rPr>
              <a:t>3-2</a:t>
            </a:r>
            <a:endParaRPr b="1" i="0" sz="54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24" name="Google Shape;124;p25"/>
          <p:cNvSpPr txBox="1"/>
          <p:nvPr>
            <p:ph idx="1" type="subTitle"/>
          </p:nvPr>
        </p:nvSpPr>
        <p:spPr>
          <a:xfrm>
            <a:off x="2137225" y="3800051"/>
            <a:ext cx="4870499" cy="10568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zh-TW" sz="2400" u="none" cap="none" strike="noStrike">
                <a:solidFill>
                  <a:srgbClr val="0C343D"/>
                </a:solidFill>
                <a:latin typeface="Open Sans"/>
                <a:ea typeface="Open Sans"/>
                <a:cs typeface="Open Sans"/>
                <a:sym typeface="Open Sans"/>
              </a:rPr>
              <a:t>TAs</a:t>
            </a:r>
            <a:endParaRPr b="0" i="0" sz="2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lang="zh-TW">
                <a:solidFill>
                  <a:srgbClr val="0C343D"/>
                </a:solidFill>
              </a:rPr>
              <a:t>ntu.mldsta</a:t>
            </a:r>
            <a:r>
              <a:rPr b="0" i="0" lang="zh-TW" sz="2400" u="none" cap="none" strike="noStrike">
                <a:solidFill>
                  <a:srgbClr val="0C343D"/>
                </a:solidFill>
                <a:latin typeface="Open Sans"/>
                <a:ea typeface="Open Sans"/>
                <a:cs typeface="Open Sans"/>
                <a:sym typeface="Open Sans"/>
              </a:rPr>
              <a:t>@gmail.com</a:t>
            </a:r>
            <a:endParaRPr b="0" i="0" sz="24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t/>
            </a:r>
            <a:endParaRPr b="0" i="0" sz="4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4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HW3-2: Text-to-Image Generation </a:t>
            </a:r>
            <a:r>
              <a:rPr lang="zh-TW" sz="1400"/>
              <a:t>2</a:t>
            </a:r>
            <a:r>
              <a:rPr lang="zh-TW" sz="1400"/>
              <a:t>/2</a:t>
            </a:r>
            <a:endParaRPr/>
          </a:p>
        </p:txBody>
      </p:sp>
      <p:sp>
        <p:nvSpPr>
          <p:cNvPr id="188" name="Google Shape;188;p34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89" name="Google Shape;189;p34"/>
          <p:cNvSpPr/>
          <p:nvPr/>
        </p:nvSpPr>
        <p:spPr>
          <a:xfrm>
            <a:off x="3685675" y="3296563"/>
            <a:ext cx="1957800" cy="1681800"/>
          </a:xfrm>
          <a:prstGeom prst="flowChartAlternateProcess">
            <a:avLst/>
          </a:prstGeom>
          <a:solidFill>
            <a:srgbClr val="B6D7A8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Anime Generative Model</a:t>
            </a:r>
            <a:endParaRPr b="1" sz="1600"/>
          </a:p>
        </p:txBody>
      </p:sp>
      <p:pic>
        <p:nvPicPr>
          <p:cNvPr id="190" name="Google Shape;19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4125" y="3886975"/>
            <a:ext cx="1681925" cy="16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4"/>
          <p:cNvSpPr txBox="1"/>
          <p:nvPr/>
        </p:nvSpPr>
        <p:spPr>
          <a:xfrm>
            <a:off x="464100" y="3283213"/>
            <a:ext cx="2491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a man with no hair 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and one red strong fist</a:t>
            </a:r>
            <a:endParaRPr b="1" sz="1600"/>
          </a:p>
        </p:txBody>
      </p:sp>
      <p:sp>
        <p:nvSpPr>
          <p:cNvPr id="192" name="Google Shape;192;p34"/>
          <p:cNvSpPr txBox="1"/>
          <p:nvPr/>
        </p:nvSpPr>
        <p:spPr>
          <a:xfrm>
            <a:off x="311700" y="4121413"/>
            <a:ext cx="2491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a girl with blue hair, blue eyes and 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twin ponytail</a:t>
            </a:r>
            <a:endParaRPr b="1" sz="1600"/>
          </a:p>
        </p:txBody>
      </p:sp>
      <p:pic>
        <p:nvPicPr>
          <p:cNvPr id="193" name="Google Shape;19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1072" y="2211639"/>
            <a:ext cx="1074227" cy="190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4"/>
          <p:cNvSpPr/>
          <p:nvPr/>
        </p:nvSpPr>
        <p:spPr>
          <a:xfrm>
            <a:off x="2927400" y="3410588"/>
            <a:ext cx="6585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4"/>
          <p:cNvSpPr/>
          <p:nvPr/>
        </p:nvSpPr>
        <p:spPr>
          <a:xfrm>
            <a:off x="2927400" y="4401188"/>
            <a:ext cx="6585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4"/>
          <p:cNvSpPr/>
          <p:nvPr/>
        </p:nvSpPr>
        <p:spPr>
          <a:xfrm>
            <a:off x="5746800" y="3410588"/>
            <a:ext cx="6585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4"/>
          <p:cNvSpPr/>
          <p:nvPr/>
        </p:nvSpPr>
        <p:spPr>
          <a:xfrm>
            <a:off x="5746800" y="4401188"/>
            <a:ext cx="6585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Collections</a:t>
            </a:r>
            <a:r>
              <a:rPr lang="zh-TW"/>
              <a:t> </a:t>
            </a:r>
            <a:r>
              <a:rPr lang="zh-TW" sz="1400"/>
              <a:t>1/2</a:t>
            </a:r>
            <a:endParaRPr sz="1400"/>
          </a:p>
        </p:txBody>
      </p:sp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311700" y="1459824"/>
            <a:ext cx="8520600" cy="4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Anime dataset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204" name="Google Shape;2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8574" y="2067788"/>
            <a:ext cx="6353733" cy="3672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35"/>
          <p:cNvSpPr txBox="1"/>
          <p:nvPr/>
        </p:nvSpPr>
        <p:spPr>
          <a:xfrm>
            <a:off x="2478575" y="5739875"/>
            <a:ext cx="57813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http://konachan.net/post/show/239400/aikatsu-clouds-flowers-hikami_sumire-hiten_goane_r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206" name="Google Shape;206;p35"/>
          <p:cNvSpPr txBox="1"/>
          <p:nvPr/>
        </p:nvSpPr>
        <p:spPr>
          <a:xfrm>
            <a:off x="1359913" y="6271100"/>
            <a:ext cx="4523400" cy="3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/>
              <a:t>感謝樊恩宇助教蒐集data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07" name="Google Shape;20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475" y="2163500"/>
            <a:ext cx="1568825" cy="2470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5"/>
          <p:cNvSpPr/>
          <p:nvPr/>
        </p:nvSpPr>
        <p:spPr>
          <a:xfrm>
            <a:off x="2530475" y="2861950"/>
            <a:ext cx="790500" cy="1457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/>
          <p:nvPr/>
        </p:nvSpPr>
        <p:spPr>
          <a:xfrm>
            <a:off x="6759575" y="2844700"/>
            <a:ext cx="1400100" cy="1491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Collections </a:t>
            </a:r>
            <a:r>
              <a:rPr lang="zh-TW" sz="1400"/>
              <a:t>2</a:t>
            </a:r>
            <a:r>
              <a:rPr lang="zh-TW" sz="1400"/>
              <a:t>/2</a:t>
            </a:r>
            <a:endParaRPr sz="1400"/>
          </a:p>
        </p:txBody>
      </p:sp>
      <p:sp>
        <p:nvSpPr>
          <p:cNvPr id="215" name="Google Shape;215;p36"/>
          <p:cNvSpPr txBox="1"/>
          <p:nvPr>
            <p:ph idx="1" type="body"/>
          </p:nvPr>
        </p:nvSpPr>
        <p:spPr>
          <a:xfrm>
            <a:off x="311700" y="1459824"/>
            <a:ext cx="8520600" cy="4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Extra data</a:t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216" name="Google Shape;216;p36"/>
          <p:cNvSpPr txBox="1"/>
          <p:nvPr/>
        </p:nvSpPr>
        <p:spPr>
          <a:xfrm>
            <a:off x="606525" y="6255575"/>
            <a:ext cx="25527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695D46"/>
                </a:solidFill>
                <a:latin typeface="Open Sans"/>
                <a:ea typeface="Open Sans"/>
                <a:cs typeface="Open Sans"/>
                <a:sym typeface="Open Sans"/>
              </a:rPr>
              <a:t>https://make.girls.moe/#/</a:t>
            </a:r>
            <a:endParaRPr/>
          </a:p>
        </p:txBody>
      </p:sp>
      <p:sp>
        <p:nvSpPr>
          <p:cNvPr id="217" name="Google Shape;217;p36"/>
          <p:cNvSpPr txBox="1"/>
          <p:nvPr/>
        </p:nvSpPr>
        <p:spPr>
          <a:xfrm>
            <a:off x="3269850" y="6255575"/>
            <a:ext cx="417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感謝吳宗翰同學收集並處理資料</a:t>
            </a:r>
            <a:endParaRPr/>
          </a:p>
        </p:txBody>
      </p:sp>
      <p:pic>
        <p:nvPicPr>
          <p:cNvPr id="218" name="Google Shape;21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525" y="2081788"/>
            <a:ext cx="5807224" cy="397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7"/>
          <p:cNvSpPr txBox="1"/>
          <p:nvPr>
            <p:ph type="title"/>
          </p:nvPr>
        </p:nvSpPr>
        <p:spPr>
          <a:xfrm>
            <a:off x="311700" y="2041166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</a:pPr>
            <a:r>
              <a:rPr lang="zh-TW" sz="7200"/>
              <a:t>Model &amp; Training Tips</a:t>
            </a:r>
            <a:endParaRPr b="1" i="0" sz="72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Conditional GAN</a:t>
            </a:r>
            <a:endParaRPr/>
          </a:p>
        </p:txBody>
      </p:sp>
      <p:sp>
        <p:nvSpPr>
          <p:cNvPr id="229" name="Google Shape;229;p38"/>
          <p:cNvSpPr txBox="1"/>
          <p:nvPr>
            <p:ph idx="1" type="body"/>
          </p:nvPr>
        </p:nvSpPr>
        <p:spPr>
          <a:xfrm>
            <a:off x="311700" y="173358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Overview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8"/>
          <p:cNvSpPr/>
          <p:nvPr/>
        </p:nvSpPr>
        <p:spPr>
          <a:xfrm>
            <a:off x="6242500" y="2756975"/>
            <a:ext cx="1744500" cy="837300"/>
          </a:xfrm>
          <a:prstGeom prst="rect">
            <a:avLst/>
          </a:prstGeom>
          <a:solidFill>
            <a:srgbClr val="FFD966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Discriminator</a:t>
            </a:r>
            <a:endParaRPr sz="1800"/>
          </a:p>
        </p:txBody>
      </p:sp>
      <p:sp>
        <p:nvSpPr>
          <p:cNvPr id="231" name="Google Shape;231;p38"/>
          <p:cNvSpPr/>
          <p:nvPr/>
        </p:nvSpPr>
        <p:spPr>
          <a:xfrm>
            <a:off x="2842150" y="4813550"/>
            <a:ext cx="1744500" cy="8373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rgbClr val="E0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Generator</a:t>
            </a:r>
            <a:endParaRPr sz="1800"/>
          </a:p>
        </p:txBody>
      </p:sp>
      <p:sp>
        <p:nvSpPr>
          <p:cNvPr id="232" name="Google Shape;232;p38"/>
          <p:cNvSpPr/>
          <p:nvPr/>
        </p:nvSpPr>
        <p:spPr>
          <a:xfrm>
            <a:off x="3714575" y="1781838"/>
            <a:ext cx="1507800" cy="1264500"/>
          </a:xfrm>
          <a:prstGeom prst="cube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real images</a:t>
            </a:r>
            <a:endParaRPr sz="1800"/>
          </a:p>
        </p:txBody>
      </p:sp>
      <p:sp>
        <p:nvSpPr>
          <p:cNvPr id="233" name="Google Shape;233;p38"/>
          <p:cNvSpPr/>
          <p:nvPr/>
        </p:nvSpPr>
        <p:spPr>
          <a:xfrm>
            <a:off x="5582675" y="4599950"/>
            <a:ext cx="1507800" cy="1264500"/>
          </a:xfrm>
          <a:prstGeom prst="cube">
            <a:avLst>
              <a:gd fmla="val 25000" name="adj"/>
            </a:avLst>
          </a:prstGeom>
          <a:solidFill>
            <a:srgbClr val="A4C2F4"/>
          </a:solidFill>
          <a:ln cap="flat" cmpd="sng" w="9525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fake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images</a:t>
            </a:r>
            <a:endParaRPr sz="1800"/>
          </a:p>
        </p:txBody>
      </p:sp>
      <p:sp>
        <p:nvSpPr>
          <p:cNvPr id="234" name="Google Shape;234;p38"/>
          <p:cNvSpPr/>
          <p:nvPr/>
        </p:nvSpPr>
        <p:spPr>
          <a:xfrm>
            <a:off x="727400" y="4480050"/>
            <a:ext cx="1118700" cy="837300"/>
          </a:xfrm>
          <a:prstGeom prst="ellipse">
            <a:avLst/>
          </a:prstGeom>
          <a:solidFill>
            <a:srgbClr val="6D9EEB"/>
          </a:solidFill>
          <a:ln cap="flat" cmpd="sng" w="9525">
            <a:solidFill>
              <a:srgbClr val="6D9EE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noise</a:t>
            </a:r>
            <a:endParaRPr sz="1800"/>
          </a:p>
        </p:txBody>
      </p:sp>
      <p:sp>
        <p:nvSpPr>
          <p:cNvPr id="235" name="Google Shape;235;p38"/>
          <p:cNvSpPr/>
          <p:nvPr/>
        </p:nvSpPr>
        <p:spPr>
          <a:xfrm rot="1565940">
            <a:off x="2080216" y="4915959"/>
            <a:ext cx="527819" cy="26766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8"/>
          <p:cNvSpPr/>
          <p:nvPr/>
        </p:nvSpPr>
        <p:spPr>
          <a:xfrm>
            <a:off x="4820813" y="5158025"/>
            <a:ext cx="527700" cy="267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8"/>
          <p:cNvSpPr/>
          <p:nvPr/>
        </p:nvSpPr>
        <p:spPr>
          <a:xfrm>
            <a:off x="6445950" y="3714170"/>
            <a:ext cx="267600" cy="765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38"/>
          <p:cNvSpPr/>
          <p:nvPr/>
        </p:nvSpPr>
        <p:spPr>
          <a:xfrm rot="1671702">
            <a:off x="5356168" y="2540789"/>
            <a:ext cx="527668" cy="2677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38"/>
          <p:cNvSpPr/>
          <p:nvPr/>
        </p:nvSpPr>
        <p:spPr>
          <a:xfrm rot="-2073430">
            <a:off x="2138900" y="5631593"/>
            <a:ext cx="527830" cy="267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8"/>
          <p:cNvSpPr/>
          <p:nvPr/>
        </p:nvSpPr>
        <p:spPr>
          <a:xfrm>
            <a:off x="3921613" y="3291588"/>
            <a:ext cx="1300750" cy="943200"/>
          </a:xfrm>
          <a:prstGeom prst="flowChartPunchedTap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condition</a:t>
            </a:r>
            <a:endParaRPr sz="1800"/>
          </a:p>
        </p:txBody>
      </p:sp>
      <p:sp>
        <p:nvSpPr>
          <p:cNvPr id="241" name="Google Shape;241;p38"/>
          <p:cNvSpPr/>
          <p:nvPr/>
        </p:nvSpPr>
        <p:spPr>
          <a:xfrm>
            <a:off x="636375" y="5650850"/>
            <a:ext cx="1300750" cy="943200"/>
          </a:xfrm>
          <a:prstGeom prst="flowChartPunchedTap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condition</a:t>
            </a:r>
            <a:endParaRPr sz="1800"/>
          </a:p>
        </p:txBody>
      </p:sp>
      <p:sp>
        <p:nvSpPr>
          <p:cNvPr id="242" name="Google Shape;242;p38"/>
          <p:cNvSpPr/>
          <p:nvPr/>
        </p:nvSpPr>
        <p:spPr>
          <a:xfrm rot="-2091353">
            <a:off x="5371305" y="3295190"/>
            <a:ext cx="527546" cy="26764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8"/>
          <p:cNvSpPr/>
          <p:nvPr/>
        </p:nvSpPr>
        <p:spPr>
          <a:xfrm>
            <a:off x="7430038" y="4599963"/>
            <a:ext cx="1300750" cy="943200"/>
          </a:xfrm>
          <a:prstGeom prst="flowChartPunchedTap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condition</a:t>
            </a:r>
            <a:endParaRPr sz="1800"/>
          </a:p>
        </p:txBody>
      </p:sp>
      <p:sp>
        <p:nvSpPr>
          <p:cNvPr id="244" name="Google Shape;244;p38"/>
          <p:cNvSpPr/>
          <p:nvPr/>
        </p:nvSpPr>
        <p:spPr>
          <a:xfrm>
            <a:off x="7600275" y="3714182"/>
            <a:ext cx="267600" cy="765900"/>
          </a:xfrm>
          <a:prstGeom prst="up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Conditional GAN for Text-to-Image Generation  </a:t>
            </a:r>
            <a:r>
              <a:rPr lang="zh-TW" sz="1400"/>
              <a:t>1/2</a:t>
            </a:r>
            <a:endParaRPr sz="1400"/>
          </a:p>
        </p:txBody>
      </p:sp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311700" y="142428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grpSp>
        <p:nvGrpSpPr>
          <p:cNvPr id="251" name="Google Shape;251;p39"/>
          <p:cNvGrpSpPr/>
          <p:nvPr/>
        </p:nvGrpSpPr>
        <p:grpSpPr>
          <a:xfrm>
            <a:off x="117750" y="2647535"/>
            <a:ext cx="8908499" cy="2341177"/>
            <a:chOff x="83100" y="1366272"/>
            <a:chExt cx="8908499" cy="2341177"/>
          </a:xfrm>
        </p:grpSpPr>
        <p:pic>
          <p:nvPicPr>
            <p:cNvPr id="252" name="Google Shape;252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9300" y="1366272"/>
              <a:ext cx="8832299" cy="23411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39"/>
            <p:cNvSpPr txBox="1"/>
            <p:nvPr/>
          </p:nvSpPr>
          <p:spPr>
            <a:xfrm>
              <a:off x="83100" y="2786650"/>
              <a:ext cx="1994100" cy="4017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FF0000"/>
                  </a:solidFill>
                </a:rPr>
                <a:t>(noise_dim+text_dim)</a:t>
              </a:r>
              <a:endParaRPr b="1" sz="1200">
                <a:solidFill>
                  <a:srgbClr val="FF0000"/>
                </a:solidFill>
              </a:endParaRPr>
            </a:p>
          </p:txBody>
        </p:sp>
        <p:sp>
          <p:nvSpPr>
            <p:cNvPr id="254" name="Google Shape;254;p39"/>
            <p:cNvSpPr txBox="1"/>
            <p:nvPr/>
          </p:nvSpPr>
          <p:spPr>
            <a:xfrm>
              <a:off x="6281500" y="3055850"/>
              <a:ext cx="24036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FF0000"/>
                  </a:solidFill>
                </a:rPr>
                <a:t>(4, 4, channel_dim+text_dim)</a:t>
              </a:r>
              <a:endParaRPr b="1" sz="1200">
                <a:solidFill>
                  <a:srgbClr val="FF0000"/>
                </a:solidFill>
              </a:endParaRPr>
            </a:p>
          </p:txBody>
        </p:sp>
      </p:grpSp>
      <p:pic>
        <p:nvPicPr>
          <p:cNvPr id="255" name="Google Shape;255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999" y="1943198"/>
            <a:ext cx="914125" cy="9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9"/>
          <p:cNvSpPr txBox="1"/>
          <p:nvPr/>
        </p:nvSpPr>
        <p:spPr>
          <a:xfrm>
            <a:off x="4475998" y="1536563"/>
            <a:ext cx="14721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0000"/>
                </a:solidFill>
              </a:rPr>
              <a:t>real img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257" name="Google Shape;257;p39"/>
          <p:cNvSpPr txBox="1"/>
          <p:nvPr/>
        </p:nvSpPr>
        <p:spPr>
          <a:xfrm>
            <a:off x="4475998" y="4850438"/>
            <a:ext cx="14721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0000"/>
                </a:solidFill>
              </a:rPr>
              <a:t>fake img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258" name="Google Shape;258;p39"/>
          <p:cNvSpPr txBox="1"/>
          <p:nvPr/>
        </p:nvSpPr>
        <p:spPr>
          <a:xfrm>
            <a:off x="311700" y="5348755"/>
            <a:ext cx="38463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</a:t>
            </a:r>
            <a:r>
              <a:rPr lang="zh-TW"/>
              <a:t>: </a:t>
            </a:r>
            <a:r>
              <a:rPr lang="zh-TW" u="sng">
                <a:solidFill>
                  <a:srgbClr val="CE93D8"/>
                </a:solidFill>
                <a:hlinkClick r:id="rId5"/>
              </a:rPr>
              <a:t>https://arxiv.org/pdf/1605.05396.pdf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0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Conditional GAN for Text-to-Image Generation  </a:t>
            </a:r>
            <a:r>
              <a:rPr lang="zh-TW" sz="1400"/>
              <a:t>2</a:t>
            </a:r>
            <a:r>
              <a:rPr lang="zh-TW" sz="1400"/>
              <a:t>/2</a:t>
            </a:r>
            <a:endParaRPr sz="1400"/>
          </a:p>
        </p:txBody>
      </p:sp>
      <p:sp>
        <p:nvSpPr>
          <p:cNvPr id="264" name="Google Shape;264;p40"/>
          <p:cNvSpPr txBox="1"/>
          <p:nvPr>
            <p:ph idx="1" type="body"/>
          </p:nvPr>
        </p:nvSpPr>
        <p:spPr>
          <a:xfrm>
            <a:off x="311700" y="142428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grpSp>
        <p:nvGrpSpPr>
          <p:cNvPr id="265" name="Google Shape;265;p40"/>
          <p:cNvGrpSpPr/>
          <p:nvPr/>
        </p:nvGrpSpPr>
        <p:grpSpPr>
          <a:xfrm>
            <a:off x="117750" y="2647535"/>
            <a:ext cx="8908499" cy="2341177"/>
            <a:chOff x="83100" y="1366272"/>
            <a:chExt cx="8908499" cy="2341177"/>
          </a:xfrm>
        </p:grpSpPr>
        <p:pic>
          <p:nvPicPr>
            <p:cNvPr id="266" name="Google Shape;266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9300" y="1366272"/>
              <a:ext cx="8832299" cy="23411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40"/>
            <p:cNvSpPr txBox="1"/>
            <p:nvPr/>
          </p:nvSpPr>
          <p:spPr>
            <a:xfrm>
              <a:off x="83100" y="2786650"/>
              <a:ext cx="1994100" cy="401700"/>
            </a:xfrm>
            <a:prstGeom prst="rect">
              <a:avLst/>
            </a:prstGeom>
            <a:noFill/>
            <a:ln cap="flat" cmpd="sng" w="9525">
              <a:solidFill>
                <a:srgbClr val="FFFFFF"/>
              </a:solidFill>
              <a:prstDash val="dash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FF0000"/>
                  </a:solidFill>
                </a:rPr>
                <a:t>(noise_dim+text_dim)</a:t>
              </a:r>
              <a:endParaRPr b="1" sz="1200">
                <a:solidFill>
                  <a:srgbClr val="FF0000"/>
                </a:solidFill>
              </a:endParaRPr>
            </a:p>
          </p:txBody>
        </p:sp>
        <p:sp>
          <p:nvSpPr>
            <p:cNvPr id="268" name="Google Shape;268;p40"/>
            <p:cNvSpPr txBox="1"/>
            <p:nvPr/>
          </p:nvSpPr>
          <p:spPr>
            <a:xfrm>
              <a:off x="6281500" y="3055850"/>
              <a:ext cx="2403600" cy="4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zh-TW" sz="1200">
                  <a:solidFill>
                    <a:srgbClr val="FF0000"/>
                  </a:solidFill>
                </a:rPr>
                <a:t>(4, 4, channel_dim+text_dim)</a:t>
              </a:r>
              <a:endParaRPr b="1" sz="1200">
                <a:solidFill>
                  <a:srgbClr val="FF0000"/>
                </a:solidFill>
              </a:endParaRPr>
            </a:p>
          </p:txBody>
        </p:sp>
      </p:grpSp>
      <p:pic>
        <p:nvPicPr>
          <p:cNvPr id="269" name="Google Shape;26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5999" y="1943198"/>
            <a:ext cx="914125" cy="9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0"/>
          <p:cNvSpPr txBox="1"/>
          <p:nvPr/>
        </p:nvSpPr>
        <p:spPr>
          <a:xfrm>
            <a:off x="4475998" y="1536563"/>
            <a:ext cx="14721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0000"/>
                </a:solidFill>
              </a:rPr>
              <a:t>real img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271" name="Google Shape;271;p40"/>
          <p:cNvSpPr txBox="1"/>
          <p:nvPr/>
        </p:nvSpPr>
        <p:spPr>
          <a:xfrm>
            <a:off x="4475998" y="4850438"/>
            <a:ext cx="14721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0000"/>
                </a:solidFill>
              </a:rPr>
              <a:t>fake img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272" name="Google Shape;272;p40"/>
          <p:cNvSpPr txBox="1"/>
          <p:nvPr/>
        </p:nvSpPr>
        <p:spPr>
          <a:xfrm>
            <a:off x="311700" y="5348755"/>
            <a:ext cx="38463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ref: </a:t>
            </a:r>
            <a:r>
              <a:rPr lang="zh-TW" u="sng">
                <a:solidFill>
                  <a:srgbClr val="CE93D8"/>
                </a:solidFill>
                <a:hlinkClick r:id="rId5"/>
              </a:rPr>
              <a:t>https://arxiv.org/pdf/1605.05396.pdf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0"/>
          <p:cNvSpPr/>
          <p:nvPr/>
        </p:nvSpPr>
        <p:spPr>
          <a:xfrm>
            <a:off x="117750" y="2714325"/>
            <a:ext cx="2450400" cy="79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0"/>
          <p:cNvSpPr/>
          <p:nvPr/>
        </p:nvSpPr>
        <p:spPr>
          <a:xfrm>
            <a:off x="5660300" y="2647525"/>
            <a:ext cx="2450400" cy="79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0"/>
          <p:cNvSpPr/>
          <p:nvPr/>
        </p:nvSpPr>
        <p:spPr>
          <a:xfrm>
            <a:off x="739525" y="3177025"/>
            <a:ext cx="1472100" cy="2646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NN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6" name="Google Shape;276;p40"/>
          <p:cNvSpPr/>
          <p:nvPr/>
        </p:nvSpPr>
        <p:spPr>
          <a:xfrm>
            <a:off x="6358375" y="3296700"/>
            <a:ext cx="1472100" cy="264600"/>
          </a:xfrm>
          <a:prstGeom prst="rect">
            <a:avLst/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NN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7" name="Google Shape;277;p40"/>
          <p:cNvSpPr/>
          <p:nvPr/>
        </p:nvSpPr>
        <p:spPr>
          <a:xfrm>
            <a:off x="761500" y="2377438"/>
            <a:ext cx="1472100" cy="2646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0 0 0 0 0 1 0 0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8" name="Google Shape;278;p40"/>
          <p:cNvSpPr/>
          <p:nvPr/>
        </p:nvSpPr>
        <p:spPr>
          <a:xfrm>
            <a:off x="6358375" y="2647525"/>
            <a:ext cx="1472100" cy="2646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9FC5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chemeClr val="lt1"/>
                </a:solidFill>
              </a:rPr>
              <a:t>0 0 0 0 0 1 0 0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9" name="Google Shape;279;p40"/>
          <p:cNvSpPr txBox="1"/>
          <p:nvPr/>
        </p:nvSpPr>
        <p:spPr>
          <a:xfrm>
            <a:off x="2211623" y="2266075"/>
            <a:ext cx="14721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0000"/>
                </a:solidFill>
              </a:rPr>
              <a:t> text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280" name="Google Shape;280;p40"/>
          <p:cNvSpPr txBox="1"/>
          <p:nvPr/>
        </p:nvSpPr>
        <p:spPr>
          <a:xfrm>
            <a:off x="7830473" y="2530675"/>
            <a:ext cx="14721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0000"/>
                </a:solidFill>
              </a:rPr>
              <a:t> text</a:t>
            </a:r>
            <a:endParaRPr b="1" sz="1600">
              <a:solidFill>
                <a:srgbClr val="FF0000"/>
              </a:solidFill>
            </a:endParaRPr>
          </a:p>
        </p:txBody>
      </p:sp>
      <p:sp>
        <p:nvSpPr>
          <p:cNvPr id="281" name="Google Shape;281;p40"/>
          <p:cNvSpPr txBox="1"/>
          <p:nvPr/>
        </p:nvSpPr>
        <p:spPr>
          <a:xfrm>
            <a:off x="541601" y="1924413"/>
            <a:ext cx="19119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0000"/>
                </a:solidFill>
              </a:rPr>
              <a:t> ‘</a:t>
            </a:r>
            <a:r>
              <a:rPr lang="zh-TW" sz="1600">
                <a:solidFill>
                  <a:srgbClr val="FF0000"/>
                </a:solidFill>
              </a:rPr>
              <a:t>purple flowers’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282" name="Google Shape;282;p40"/>
          <p:cNvSpPr txBox="1"/>
          <p:nvPr/>
        </p:nvSpPr>
        <p:spPr>
          <a:xfrm>
            <a:off x="6182401" y="2266063"/>
            <a:ext cx="1911900" cy="4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>
                <a:solidFill>
                  <a:srgbClr val="FF0000"/>
                </a:solidFill>
              </a:rPr>
              <a:t> ‘</a:t>
            </a:r>
            <a:r>
              <a:rPr lang="zh-TW" sz="1600">
                <a:solidFill>
                  <a:srgbClr val="FF0000"/>
                </a:solidFill>
              </a:rPr>
              <a:t>purple flowers’</a:t>
            </a:r>
            <a:endParaRPr sz="1600">
              <a:solidFill>
                <a:srgbClr val="FF0000"/>
              </a:solidFill>
            </a:endParaRPr>
          </a:p>
        </p:txBody>
      </p:sp>
      <p:sp>
        <p:nvSpPr>
          <p:cNvPr id="283" name="Google Shape;283;p40"/>
          <p:cNvSpPr/>
          <p:nvPr/>
        </p:nvSpPr>
        <p:spPr>
          <a:xfrm>
            <a:off x="1389250" y="2810575"/>
            <a:ext cx="216600" cy="264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0"/>
          <p:cNvSpPr/>
          <p:nvPr/>
        </p:nvSpPr>
        <p:spPr>
          <a:xfrm>
            <a:off x="6986125" y="2972113"/>
            <a:ext cx="216600" cy="264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FF"/>
          </a:solidFill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1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Text Feature Process Tool - Skip-thought Vector</a:t>
            </a:r>
            <a:r>
              <a:rPr lang="zh-TW"/>
              <a:t> </a:t>
            </a:r>
            <a:endParaRPr sz="1400"/>
          </a:p>
        </p:txBody>
      </p:sp>
      <p:sp>
        <p:nvSpPr>
          <p:cNvPr id="290" name="Google Shape;290;p41"/>
          <p:cNvSpPr txBox="1"/>
          <p:nvPr>
            <p:ph idx="1" type="body"/>
          </p:nvPr>
        </p:nvSpPr>
        <p:spPr>
          <a:xfrm>
            <a:off x="311700" y="142428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Pretrained embedding</a:t>
            </a:r>
            <a:endParaRPr sz="2400"/>
          </a:p>
        </p:txBody>
      </p:sp>
      <p:pic>
        <p:nvPicPr>
          <p:cNvPr id="291" name="Google Shape;2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20907"/>
            <a:ext cx="9144000" cy="1608936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1"/>
          <p:cNvSpPr txBox="1"/>
          <p:nvPr/>
        </p:nvSpPr>
        <p:spPr>
          <a:xfrm>
            <a:off x="311700" y="3829850"/>
            <a:ext cx="61470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skip-thought source code: </a:t>
            </a:r>
            <a:r>
              <a:rPr lang="zh-TW" sz="1200">
                <a:solidFill>
                  <a:srgbClr val="695D46"/>
                </a:solidFill>
              </a:rPr>
              <a:t>https://github.com/tensorflow/models/tree/master/research/skip_thoughts#download-pretrained-models-optional</a:t>
            </a:r>
            <a:endParaRPr sz="1200">
              <a:solidFill>
                <a:srgbClr val="695D4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695D46"/>
              </a:solidFill>
            </a:endParaRPr>
          </a:p>
        </p:txBody>
      </p:sp>
      <p:sp>
        <p:nvSpPr>
          <p:cNvPr id="293" name="Google Shape;293;p41"/>
          <p:cNvSpPr txBox="1"/>
          <p:nvPr/>
        </p:nvSpPr>
        <p:spPr>
          <a:xfrm>
            <a:off x="576000" y="4905475"/>
            <a:ext cx="7992000" cy="92250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69138"/>
                </a:solidFill>
              </a:rPr>
              <a:t>No matter which tool you use to process text input, please make sure you include that pre-trained model in your repository to let us run your code successfully.</a:t>
            </a:r>
            <a:endParaRPr sz="1800">
              <a:solidFill>
                <a:srgbClr val="E69138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2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Tip for Training</a:t>
            </a:r>
            <a:endParaRPr sz="1400"/>
          </a:p>
        </p:txBody>
      </p:sp>
      <p:sp>
        <p:nvSpPr>
          <p:cNvPr id="299" name="Google Shape;299;p42"/>
          <p:cNvSpPr txBox="1"/>
          <p:nvPr>
            <p:ph idx="1" type="body"/>
          </p:nvPr>
        </p:nvSpPr>
        <p:spPr>
          <a:xfrm>
            <a:off x="311700" y="1424275"/>
            <a:ext cx="8520600" cy="50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Discriminator Output: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(real image, right text): 1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(fake image, right text): 0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(wrong image, right text): 0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Different objective function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Wasserstein GAN (WGAN)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Improved WGAN (WGAN-GP)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Auxiliary Classifier GAN (ACGAN)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StackGAN</a:t>
            </a:r>
            <a:endParaRPr sz="24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ACGAN </a:t>
            </a:r>
            <a:r>
              <a:rPr lang="zh-TW" sz="1400"/>
              <a:t>1/2</a:t>
            </a:r>
            <a:endParaRPr sz="1400"/>
          </a:p>
        </p:txBody>
      </p:sp>
      <p:sp>
        <p:nvSpPr>
          <p:cNvPr id="305" name="Google Shape;305;p43"/>
          <p:cNvSpPr txBox="1"/>
          <p:nvPr>
            <p:ph idx="1" type="body"/>
          </p:nvPr>
        </p:nvSpPr>
        <p:spPr>
          <a:xfrm>
            <a:off x="311700" y="142428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06" name="Google Shape;3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000" y="2871788"/>
            <a:ext cx="838200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3"/>
          <p:cNvSpPr txBox="1"/>
          <p:nvPr/>
        </p:nvSpPr>
        <p:spPr>
          <a:xfrm>
            <a:off x="3624800" y="2320088"/>
            <a:ext cx="4358700" cy="551700"/>
          </a:xfrm>
          <a:prstGeom prst="rect">
            <a:avLst/>
          </a:prstGeom>
          <a:noFill/>
          <a:ln cap="flat" cmpd="sng" w="28575">
            <a:solidFill>
              <a:srgbClr val="EF6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EF6C00"/>
                </a:solidFill>
              </a:rPr>
              <a:t>Discriminator should also be able to do a classification task.</a:t>
            </a:r>
            <a:endParaRPr b="1">
              <a:solidFill>
                <a:srgbClr val="EF6C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Update</a:t>
            </a:r>
            <a:endParaRPr/>
          </a:p>
        </p:txBody>
      </p:sp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5/15: 更新Baseline Model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4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ACGAN </a:t>
            </a:r>
            <a:r>
              <a:rPr lang="zh-TW" sz="1400"/>
              <a:t>2/2</a:t>
            </a:r>
            <a:endParaRPr sz="1400"/>
          </a:p>
        </p:txBody>
      </p:sp>
      <p:sp>
        <p:nvSpPr>
          <p:cNvPr id="313" name="Google Shape;313;p44"/>
          <p:cNvSpPr txBox="1"/>
          <p:nvPr>
            <p:ph idx="1" type="body"/>
          </p:nvPr>
        </p:nvSpPr>
        <p:spPr>
          <a:xfrm>
            <a:off x="311700" y="142428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pic>
        <p:nvPicPr>
          <p:cNvPr id="314" name="Google Shape;314;p44"/>
          <p:cNvPicPr preferRelativeResize="0"/>
          <p:nvPr/>
        </p:nvPicPr>
        <p:blipFill rotWithShape="1">
          <a:blip r:embed="rId3">
            <a:alphaModFix/>
          </a:blip>
          <a:srcRect b="8684" l="4602" r="2226" t="4899"/>
          <a:stretch/>
        </p:blipFill>
        <p:spPr>
          <a:xfrm>
            <a:off x="311700" y="1809063"/>
            <a:ext cx="5332526" cy="19845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4"/>
          <p:cNvSpPr txBox="1"/>
          <p:nvPr/>
        </p:nvSpPr>
        <p:spPr>
          <a:xfrm>
            <a:off x="670188" y="4066125"/>
            <a:ext cx="39609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800"/>
              <a:t>D</a:t>
            </a:r>
            <a:r>
              <a:rPr lang="zh-TW" sz="1800"/>
              <a:t> is trained to maximize </a:t>
            </a:r>
            <a:r>
              <a:rPr b="1" lang="zh-TW" sz="1800"/>
              <a:t>L</a:t>
            </a:r>
            <a:r>
              <a:rPr b="1" baseline="-25000" lang="zh-TW" sz="1800"/>
              <a:t>s</a:t>
            </a:r>
            <a:r>
              <a:rPr b="1" lang="zh-TW" sz="1800"/>
              <a:t> +  L</a:t>
            </a:r>
            <a:r>
              <a:rPr b="1" baseline="-25000" lang="zh-TW" sz="1800"/>
              <a:t>c</a:t>
            </a:r>
            <a:endParaRPr b="1"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while </a:t>
            </a:r>
            <a:r>
              <a:rPr b="1" lang="zh-TW" sz="1800"/>
              <a:t>G</a:t>
            </a:r>
            <a:r>
              <a:rPr lang="zh-TW" sz="1800"/>
              <a:t> is trained to maximize </a:t>
            </a:r>
            <a:r>
              <a:rPr b="1" lang="zh-TW" sz="1800"/>
              <a:t>L</a:t>
            </a:r>
            <a:r>
              <a:rPr b="1" baseline="-25000" lang="zh-TW" sz="1800"/>
              <a:t>c </a:t>
            </a:r>
            <a:r>
              <a:rPr b="1" lang="zh-TW" sz="1800"/>
              <a:t>-  L</a:t>
            </a:r>
            <a:r>
              <a:rPr b="1" baseline="-25000" lang="zh-TW" sz="1800"/>
              <a:t>s</a:t>
            </a:r>
            <a:endParaRPr b="1" baseline="-25000" sz="1800"/>
          </a:p>
        </p:txBody>
      </p:sp>
      <p:pic>
        <p:nvPicPr>
          <p:cNvPr id="316" name="Google Shape;316;p44"/>
          <p:cNvPicPr preferRelativeResize="0"/>
          <p:nvPr/>
        </p:nvPicPr>
        <p:blipFill rotWithShape="1">
          <a:blip r:embed="rId4">
            <a:alphaModFix/>
          </a:blip>
          <a:srcRect b="0" l="1595" r="66098" t="50152"/>
          <a:stretch/>
        </p:blipFill>
        <p:spPr>
          <a:xfrm>
            <a:off x="6121626" y="1536563"/>
            <a:ext cx="2565777" cy="2749626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44"/>
          <p:cNvSpPr txBox="1"/>
          <p:nvPr/>
        </p:nvSpPr>
        <p:spPr>
          <a:xfrm>
            <a:off x="311700" y="5157950"/>
            <a:ext cx="39609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ref:https://arxiv.org/pdf/1610.09585.pdf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5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StackGAN</a:t>
            </a:r>
            <a:endParaRPr/>
          </a:p>
        </p:txBody>
      </p:sp>
      <p:sp>
        <p:nvSpPr>
          <p:cNvPr id="323" name="Google Shape;323;p45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71057"/>
            <a:ext cx="9143999" cy="443843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5"/>
          <p:cNvSpPr txBox="1"/>
          <p:nvPr/>
        </p:nvSpPr>
        <p:spPr>
          <a:xfrm>
            <a:off x="311700" y="6109500"/>
            <a:ext cx="3960900" cy="4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ref:</a:t>
            </a:r>
            <a:r>
              <a:rPr lang="zh-TW"/>
              <a:t>https://arxiv.org/pdf/1612.03242.pdf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6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Little Results</a:t>
            </a:r>
            <a:endParaRPr sz="1400"/>
          </a:p>
        </p:txBody>
      </p:sp>
      <p:sp>
        <p:nvSpPr>
          <p:cNvPr id="331" name="Google Shape;331;p46"/>
          <p:cNvSpPr txBox="1"/>
          <p:nvPr>
            <p:ph idx="1" type="body"/>
          </p:nvPr>
        </p:nvSpPr>
        <p:spPr>
          <a:xfrm>
            <a:off x="311700" y="142428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332" name="Google Shape;332;p46"/>
          <p:cNvSpPr txBox="1"/>
          <p:nvPr/>
        </p:nvSpPr>
        <p:spPr>
          <a:xfrm>
            <a:off x="1530525" y="6059388"/>
            <a:ext cx="15321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F6C00"/>
                </a:solidFill>
              </a:rPr>
              <a:t>GAN result</a:t>
            </a:r>
            <a:endParaRPr sz="1800">
              <a:solidFill>
                <a:srgbClr val="EF6C00"/>
              </a:solidFill>
            </a:endParaRPr>
          </a:p>
        </p:txBody>
      </p:sp>
      <p:sp>
        <p:nvSpPr>
          <p:cNvPr id="333" name="Google Shape;333;p46"/>
          <p:cNvSpPr txBox="1"/>
          <p:nvPr/>
        </p:nvSpPr>
        <p:spPr>
          <a:xfrm>
            <a:off x="677325" y="1424275"/>
            <a:ext cx="44100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input text: black hair blue eyes</a:t>
            </a:r>
            <a:endParaRPr sz="1800"/>
          </a:p>
        </p:txBody>
      </p:sp>
      <p:pic>
        <p:nvPicPr>
          <p:cNvPr id="334" name="Google Shape;33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25" y="1849058"/>
            <a:ext cx="32385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46"/>
          <p:cNvSpPr txBox="1"/>
          <p:nvPr/>
        </p:nvSpPr>
        <p:spPr>
          <a:xfrm>
            <a:off x="677325" y="2549888"/>
            <a:ext cx="44100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input text: pink hair green eyes</a:t>
            </a:r>
            <a:endParaRPr sz="1800"/>
          </a:p>
        </p:txBody>
      </p:sp>
      <p:pic>
        <p:nvPicPr>
          <p:cNvPr id="336" name="Google Shape;33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325" y="3023296"/>
            <a:ext cx="32385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46"/>
          <p:cNvSpPr txBox="1"/>
          <p:nvPr/>
        </p:nvSpPr>
        <p:spPr>
          <a:xfrm>
            <a:off x="677325" y="3724150"/>
            <a:ext cx="44100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input text: green hair green eyes</a:t>
            </a:r>
            <a:endParaRPr sz="1800"/>
          </a:p>
        </p:txBody>
      </p:sp>
      <p:pic>
        <p:nvPicPr>
          <p:cNvPr id="338" name="Google Shape;338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325" y="4222458"/>
            <a:ext cx="32385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6"/>
          <p:cNvSpPr txBox="1"/>
          <p:nvPr/>
        </p:nvSpPr>
        <p:spPr>
          <a:xfrm>
            <a:off x="677325" y="4891763"/>
            <a:ext cx="44100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input text: blue hair red eyes</a:t>
            </a:r>
            <a:endParaRPr sz="1800"/>
          </a:p>
        </p:txBody>
      </p:sp>
      <p:pic>
        <p:nvPicPr>
          <p:cNvPr id="340" name="Google Shape;340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325" y="5284921"/>
            <a:ext cx="32385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6"/>
          <p:cNvSpPr txBox="1"/>
          <p:nvPr/>
        </p:nvSpPr>
        <p:spPr>
          <a:xfrm>
            <a:off x="4734000" y="1424275"/>
            <a:ext cx="44100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input text: black hair blue eyes</a:t>
            </a:r>
            <a:endParaRPr sz="1800"/>
          </a:p>
        </p:txBody>
      </p:sp>
      <p:sp>
        <p:nvSpPr>
          <p:cNvPr id="342" name="Google Shape;342;p46"/>
          <p:cNvSpPr txBox="1"/>
          <p:nvPr/>
        </p:nvSpPr>
        <p:spPr>
          <a:xfrm>
            <a:off x="4734000" y="2572538"/>
            <a:ext cx="44100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input text: pink hair green eyes</a:t>
            </a:r>
            <a:endParaRPr sz="1800"/>
          </a:p>
        </p:txBody>
      </p:sp>
      <p:sp>
        <p:nvSpPr>
          <p:cNvPr id="343" name="Google Shape;343;p46"/>
          <p:cNvSpPr txBox="1"/>
          <p:nvPr/>
        </p:nvSpPr>
        <p:spPr>
          <a:xfrm>
            <a:off x="4734000" y="3732163"/>
            <a:ext cx="44100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input text: green hair green eyes</a:t>
            </a:r>
            <a:endParaRPr sz="1800"/>
          </a:p>
        </p:txBody>
      </p:sp>
      <p:sp>
        <p:nvSpPr>
          <p:cNvPr id="344" name="Google Shape;344;p46"/>
          <p:cNvSpPr txBox="1"/>
          <p:nvPr/>
        </p:nvSpPr>
        <p:spPr>
          <a:xfrm>
            <a:off x="4734000" y="4891788"/>
            <a:ext cx="44100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/>
              <a:t>input text: blue hair red eyes</a:t>
            </a:r>
            <a:endParaRPr sz="1800"/>
          </a:p>
        </p:txBody>
      </p:sp>
      <p:pic>
        <p:nvPicPr>
          <p:cNvPr id="345" name="Google Shape;345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34000" y="1849046"/>
            <a:ext cx="32385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34000" y="3023296"/>
            <a:ext cx="32385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34000" y="5371796"/>
            <a:ext cx="32385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6"/>
          <p:cNvSpPr txBox="1"/>
          <p:nvPr/>
        </p:nvSpPr>
        <p:spPr>
          <a:xfrm>
            <a:off x="5428075" y="6051425"/>
            <a:ext cx="2104500" cy="5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F6C00"/>
                </a:solidFill>
              </a:rPr>
              <a:t>W</a:t>
            </a:r>
            <a:r>
              <a:rPr lang="zh-TW" sz="1800">
                <a:solidFill>
                  <a:srgbClr val="EF6C00"/>
                </a:solidFill>
              </a:rPr>
              <a:t>GAN-GP result</a:t>
            </a:r>
            <a:endParaRPr sz="1800">
              <a:solidFill>
                <a:srgbClr val="EF6C00"/>
              </a:solidFill>
            </a:endParaRPr>
          </a:p>
        </p:txBody>
      </p:sp>
      <p:pic>
        <p:nvPicPr>
          <p:cNvPr id="349" name="Google Shape;349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734000" y="4197550"/>
            <a:ext cx="32385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7"/>
          <p:cNvSpPr txBox="1"/>
          <p:nvPr>
            <p:ph type="title"/>
          </p:nvPr>
        </p:nvSpPr>
        <p:spPr>
          <a:xfrm>
            <a:off x="311700" y="2041166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</a:pPr>
            <a:r>
              <a:rPr lang="zh-TW" sz="7200"/>
              <a:t>Submission &amp; Grading</a:t>
            </a:r>
            <a:endParaRPr b="1" i="0" sz="72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8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&amp; format</a:t>
            </a:r>
            <a:endParaRPr/>
          </a:p>
        </p:txBody>
      </p:sp>
      <p:sp>
        <p:nvSpPr>
          <p:cNvPr id="360" name="Google Shape;360;p48"/>
          <p:cNvSpPr txBox="1"/>
          <p:nvPr>
            <p:ph idx="1" type="body"/>
          </p:nvPr>
        </p:nvSpPr>
        <p:spPr>
          <a:xfrm>
            <a:off x="311700" y="1688425"/>
            <a:ext cx="8778300" cy="49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Anime Dataset</a:t>
            </a:r>
            <a:endParaRPr sz="2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training data: 33.4k (image, tags) pair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faces/, tags.csv, </a:t>
            </a:r>
            <a:r>
              <a:rPr b="1" lang="zh-TW">
                <a:solidFill>
                  <a:srgbClr val="FF0000"/>
                </a:solidFill>
              </a:rPr>
              <a:t>testing_tags.txt</a:t>
            </a:r>
            <a:endParaRPr b="1">
              <a:solidFill>
                <a:srgbClr val="FF0000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training tags file format</a:t>
            </a:r>
            <a:endParaRPr sz="2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img_id &lt;comma&gt; tag1 &lt;colon&gt; #_post &lt;tab&gt; tag2 &lt;colon&gt; #_post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testing text file format </a:t>
            </a:r>
            <a:endParaRPr sz="2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testing_text_id &lt;comma&gt; testing_text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testing text only includes </a:t>
            </a:r>
            <a:r>
              <a:rPr b="1" lang="zh-TW">
                <a:solidFill>
                  <a:srgbClr val="FF0000"/>
                </a:solidFill>
              </a:rPr>
              <a:t>‘color hair’</a:t>
            </a:r>
            <a:r>
              <a:rPr lang="zh-TW"/>
              <a:t> and </a:t>
            </a:r>
            <a:r>
              <a:rPr b="1" lang="zh-TW">
                <a:solidFill>
                  <a:srgbClr val="FF0000"/>
                </a:solidFill>
              </a:rPr>
              <a:t>‘color eyes’</a:t>
            </a:r>
            <a:r>
              <a:rPr lang="zh-TW"/>
              <a:t>, only alphabetic char involved.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1" name="Google Shape;3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2750" y="19737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8"/>
          <p:cNvSpPr txBox="1"/>
          <p:nvPr/>
        </p:nvSpPr>
        <p:spPr>
          <a:xfrm>
            <a:off x="7779000" y="1931600"/>
            <a:ext cx="1365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F6C00"/>
                </a:solidFill>
              </a:rPr>
              <a:t>blue eyes</a:t>
            </a:r>
            <a:endParaRPr sz="1800">
              <a:solidFill>
                <a:srgbClr val="EF6C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F6C00"/>
                </a:solidFill>
              </a:rPr>
              <a:t>red hair</a:t>
            </a:r>
            <a:endParaRPr sz="1800">
              <a:solidFill>
                <a:srgbClr val="EF6C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F6C00"/>
                </a:solidFill>
              </a:rPr>
              <a:t>short hair</a:t>
            </a:r>
            <a:endParaRPr sz="1800"/>
          </a:p>
        </p:txBody>
      </p:sp>
      <p:pic>
        <p:nvPicPr>
          <p:cNvPr id="363" name="Google Shape;363;p48"/>
          <p:cNvPicPr preferRelativeResize="0"/>
          <p:nvPr/>
        </p:nvPicPr>
        <p:blipFill rotWithShape="1">
          <a:blip r:embed="rId4">
            <a:alphaModFix/>
          </a:blip>
          <a:srcRect b="86231" l="3011" r="37700" t="2876"/>
          <a:stretch/>
        </p:blipFill>
        <p:spPr>
          <a:xfrm>
            <a:off x="986375" y="3819171"/>
            <a:ext cx="5420998" cy="559951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8"/>
          <p:cNvSpPr txBox="1"/>
          <p:nvPr/>
        </p:nvSpPr>
        <p:spPr>
          <a:xfrm>
            <a:off x="6577625" y="3940675"/>
            <a:ext cx="10185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EF6C00"/>
                </a:solidFill>
              </a:rPr>
              <a:t>tags.csv</a:t>
            </a:r>
            <a:endParaRPr b="1">
              <a:solidFill>
                <a:srgbClr val="EF6C00"/>
              </a:solidFill>
            </a:endParaRPr>
          </a:p>
        </p:txBody>
      </p:sp>
      <p:pic>
        <p:nvPicPr>
          <p:cNvPr id="365" name="Google Shape;365;p48"/>
          <p:cNvPicPr preferRelativeResize="0"/>
          <p:nvPr/>
        </p:nvPicPr>
        <p:blipFill rotWithShape="1">
          <a:blip r:embed="rId5">
            <a:alphaModFix/>
          </a:blip>
          <a:srcRect b="86240" l="1733" r="80035" t="2867"/>
          <a:stretch/>
        </p:blipFill>
        <p:spPr>
          <a:xfrm>
            <a:off x="5481475" y="5062376"/>
            <a:ext cx="1667025" cy="559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Testing Text Content</a:t>
            </a:r>
            <a:endParaRPr/>
          </a:p>
        </p:txBody>
      </p:sp>
      <p:sp>
        <p:nvSpPr>
          <p:cNvPr id="371" name="Google Shape;371;p49"/>
          <p:cNvSpPr txBox="1"/>
          <p:nvPr>
            <p:ph idx="1" type="body"/>
          </p:nvPr>
        </p:nvSpPr>
        <p:spPr>
          <a:xfrm>
            <a:off x="311700" y="1688425"/>
            <a:ext cx="8778300" cy="49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b="1" lang="zh-TW" sz="2400">
                <a:solidFill>
                  <a:srgbClr val="FF0000"/>
                </a:solidFill>
              </a:rPr>
              <a:t>‘color hair’</a:t>
            </a:r>
            <a:endParaRPr b="1" sz="2400"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800"/>
              <a:t>'orange hair', 'white hair', 'aqua hair', 'gray hair',</a:t>
            </a:r>
            <a:br>
              <a:rPr lang="zh-TW" sz="1800"/>
            </a:br>
            <a:r>
              <a:rPr lang="zh-TW" sz="1800"/>
              <a:t> 'green hair', 'red hair', 'purple hair', 'pink hair',</a:t>
            </a:r>
            <a:br>
              <a:rPr lang="zh-TW" sz="1800"/>
            </a:br>
            <a:r>
              <a:rPr lang="zh-TW" sz="1800"/>
              <a:t>  'blue hair', 'black hair', 'brown hair', 'blonde hair'.</a:t>
            </a:r>
            <a:endParaRPr/>
          </a:p>
          <a:p>
            <a:pPr indent="-38100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b="1" lang="zh-TW" sz="2400">
                <a:solidFill>
                  <a:srgbClr val="FF0000"/>
                </a:solidFill>
              </a:rPr>
              <a:t>‘color eyes’</a:t>
            </a:r>
            <a:endParaRPr b="1" sz="2400">
              <a:solidFill>
                <a:srgbClr val="FF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1600"/>
              </a:spcAft>
              <a:buSzPts val="1800"/>
              <a:buChar char="○"/>
            </a:pPr>
            <a:r>
              <a:rPr lang="zh-TW" sz="1800"/>
              <a:t>'gray eyes', 'black eyes', 'orange eyes',</a:t>
            </a:r>
            <a:br>
              <a:rPr lang="zh-TW" sz="1800"/>
            </a:br>
            <a:r>
              <a:rPr lang="zh-TW" sz="1800"/>
              <a:t> 'pink eyes', 'yellow eyes', 'aqua eyes', 'purple eyes',</a:t>
            </a:r>
            <a:br>
              <a:rPr lang="zh-TW" sz="1800"/>
            </a:br>
            <a:r>
              <a:rPr lang="zh-TW" sz="1800"/>
              <a:t> 'green eyes', 'brown eyes', 'red eyes', 'blue eyes'.</a:t>
            </a:r>
            <a:endParaRPr b="1"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0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&amp; format</a:t>
            </a:r>
            <a:endParaRPr/>
          </a:p>
        </p:txBody>
      </p:sp>
      <p:sp>
        <p:nvSpPr>
          <p:cNvPr id="377" name="Google Shape;377;p50"/>
          <p:cNvSpPr txBox="1"/>
          <p:nvPr>
            <p:ph idx="1" type="body"/>
          </p:nvPr>
        </p:nvSpPr>
        <p:spPr>
          <a:xfrm>
            <a:off x="311700" y="1688425"/>
            <a:ext cx="8778300" cy="49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Extra data</a:t>
            </a:r>
            <a:endParaRPr sz="2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training data: 36.7k (image, tags) pair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images/, tags.csv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training tags file format</a:t>
            </a:r>
            <a:endParaRPr sz="2400"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img_id &lt;comma&gt; hair tag &lt;space&gt; eyes tag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tags in extra data only includes ‘color hair’ and ‘color eyes’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 </a:t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50"/>
          <p:cNvSpPr txBox="1"/>
          <p:nvPr/>
        </p:nvSpPr>
        <p:spPr>
          <a:xfrm>
            <a:off x="6601950" y="4487913"/>
            <a:ext cx="1018500" cy="5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>
                <a:solidFill>
                  <a:srgbClr val="EF6C00"/>
                </a:solidFill>
              </a:rPr>
              <a:t>tags.csv</a:t>
            </a:r>
            <a:endParaRPr b="1">
              <a:solidFill>
                <a:srgbClr val="EF6C00"/>
              </a:solidFill>
            </a:endParaRPr>
          </a:p>
        </p:txBody>
      </p:sp>
      <p:pic>
        <p:nvPicPr>
          <p:cNvPr id="379" name="Google Shape;37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2750" y="19316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50"/>
          <p:cNvSpPr txBox="1"/>
          <p:nvPr/>
        </p:nvSpPr>
        <p:spPr>
          <a:xfrm>
            <a:off x="7779000" y="1931600"/>
            <a:ext cx="13650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F6C00"/>
                </a:solidFill>
              </a:rPr>
              <a:t>black eyes</a:t>
            </a:r>
            <a:endParaRPr sz="1800">
              <a:solidFill>
                <a:srgbClr val="EF6C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EF6C00"/>
                </a:solidFill>
              </a:rPr>
              <a:t>red hair</a:t>
            </a:r>
            <a:endParaRPr sz="1800"/>
          </a:p>
        </p:txBody>
      </p:sp>
      <p:pic>
        <p:nvPicPr>
          <p:cNvPr id="381" name="Google Shape;381;p50"/>
          <p:cNvPicPr preferRelativeResize="0"/>
          <p:nvPr/>
        </p:nvPicPr>
        <p:blipFill rotWithShape="1">
          <a:blip r:embed="rId4">
            <a:alphaModFix/>
          </a:blip>
          <a:srcRect b="0" l="0" r="40982" t="0"/>
          <a:stretch/>
        </p:blipFill>
        <p:spPr>
          <a:xfrm>
            <a:off x="1041275" y="4358950"/>
            <a:ext cx="5396826" cy="81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1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All </a:t>
            </a:r>
            <a:r>
              <a:rPr lang="zh-TW"/>
              <a:t>Testing Tags Content</a:t>
            </a:r>
            <a:endParaRPr/>
          </a:p>
        </p:txBody>
      </p:sp>
      <p:sp>
        <p:nvSpPr>
          <p:cNvPr id="387" name="Google Shape;387;p51"/>
          <p:cNvSpPr txBox="1"/>
          <p:nvPr>
            <p:ph idx="1" type="body"/>
          </p:nvPr>
        </p:nvSpPr>
        <p:spPr>
          <a:xfrm>
            <a:off x="311700" y="1688425"/>
            <a:ext cx="8778300" cy="49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b="1" lang="zh-TW" sz="2400">
                <a:solidFill>
                  <a:srgbClr val="FF0000"/>
                </a:solidFill>
              </a:rPr>
              <a:t>‘color hair’</a:t>
            </a:r>
            <a:endParaRPr b="1" sz="2400"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800"/>
              <a:t>'orange hair', 'white hair', 'aqua hair', 'gray hair',</a:t>
            </a:r>
            <a:br>
              <a:rPr lang="zh-TW" sz="1800"/>
            </a:br>
            <a:r>
              <a:rPr lang="zh-TW" sz="1800"/>
              <a:t> 'green hair', 'red hair', 'purple hair', 'pink hair',</a:t>
            </a:r>
            <a:br>
              <a:rPr lang="zh-TW" sz="1800"/>
            </a:br>
            <a:r>
              <a:rPr lang="zh-TW" sz="1800"/>
              <a:t>  'blue hair', 'black hair', 'brown hair', 'blonde hair'.</a:t>
            </a:r>
            <a:endParaRPr/>
          </a:p>
          <a:p>
            <a:pPr indent="-381000" lvl="0" marL="4572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FF0000"/>
              </a:buClr>
              <a:buSzPts val="2400"/>
              <a:buChar char="●"/>
            </a:pPr>
            <a:r>
              <a:rPr b="1" lang="zh-TW" sz="2400">
                <a:solidFill>
                  <a:srgbClr val="FF0000"/>
                </a:solidFill>
              </a:rPr>
              <a:t>‘color eyes’</a:t>
            </a:r>
            <a:endParaRPr b="1" sz="2400">
              <a:solidFill>
                <a:srgbClr val="FF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zh-TW" sz="1800"/>
              <a:t> 'black eyes', 'orange eyes',</a:t>
            </a:r>
            <a:br>
              <a:rPr lang="zh-TW" sz="1800"/>
            </a:br>
            <a:r>
              <a:rPr lang="zh-TW" sz="1800"/>
              <a:t> 'pink eyes', 'yellow eyes', 'aqua eyes', 'purple eyes',</a:t>
            </a:r>
            <a:br>
              <a:rPr lang="zh-TW" sz="1800"/>
            </a:br>
            <a:r>
              <a:rPr lang="zh-TW" sz="1800"/>
              <a:t> 'green eyes', 'brown eyes', 'red eyes', 'blue eyes'.</a:t>
            </a:r>
            <a:endParaRPr sz="1800"/>
          </a:p>
          <a:p>
            <a:pPr indent="-342900" lvl="1" marL="914400" rtl="0" algn="l">
              <a:spcBef>
                <a:spcPts val="1600"/>
              </a:spcBef>
              <a:spcAft>
                <a:spcPts val="1600"/>
              </a:spcAft>
              <a:buSzPts val="1800"/>
              <a:buChar char="○"/>
            </a:pPr>
            <a:r>
              <a:rPr lang="zh-TW" sz="1800">
                <a:solidFill>
                  <a:srgbClr val="FF0000"/>
                </a:solidFill>
              </a:rPr>
              <a:t>no</a:t>
            </a:r>
            <a:r>
              <a:rPr lang="zh-TW" sz="1800"/>
              <a:t> </a:t>
            </a:r>
            <a:r>
              <a:rPr lang="zh-TW" sz="1800"/>
              <a:t>'gray eyes' in extra data</a:t>
            </a:r>
            <a:endParaRPr b="1"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testing_tags.txt</a:t>
            </a:r>
            <a:endParaRPr/>
          </a:p>
        </p:txBody>
      </p:sp>
      <p:sp>
        <p:nvSpPr>
          <p:cNvPr id="393" name="Google Shape;393;p52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175" y="1688425"/>
            <a:ext cx="7735638" cy="44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3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 Link</a:t>
            </a:r>
            <a:endParaRPr/>
          </a:p>
        </p:txBody>
      </p:sp>
      <p:sp>
        <p:nvSpPr>
          <p:cNvPr id="400" name="Google Shape;400;p53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3"/>
              </a:rPr>
              <a:t>Anime Dataset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 u="sng">
                <a:solidFill>
                  <a:schemeClr val="hlink"/>
                </a:solidFill>
                <a:hlinkClick r:id="rId4"/>
              </a:rPr>
              <a:t>Extra Data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Baseline Model (5/15 Update)</a:t>
            </a:r>
            <a:endParaRPr/>
          </a:p>
        </p:txBody>
      </p:sp>
      <p:sp>
        <p:nvSpPr>
          <p:cNvPr id="136" name="Google Shape;136;p27"/>
          <p:cNvSpPr txBox="1"/>
          <p:nvPr>
            <p:ph idx="1" type="body"/>
          </p:nvPr>
        </p:nvSpPr>
        <p:spPr>
          <a:xfrm>
            <a:off x="0" y="1398875"/>
            <a:ext cx="4509600" cy="480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 sz="1400"/>
              <a:t>Generator</a:t>
            </a:r>
            <a:endParaRPr sz="1400"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noise_input = (100,);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text_input = (119,);  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 # num of (hair, eyes) pairs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text_emb = Dense(256,‘relu’)(text_input);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concatenate([noise_input, text_emb]);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Dense(4*4*512); Reshape((4, 4, 512));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Batchnorm(mom=0.9); Relu;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Conv2DTranspose(256, kernel=5);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Batchnorm(mom=0.9); Relu;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Conv2DTranspose(128, kernel=5);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Batchnorm(mom=0.9); Relu;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Conv2DTranspose(64, kernel=5);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Batchnorm(mom=0.9); Relu;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Conv2DTranspose(3, kernel=5);</a:t>
            </a:r>
            <a:endParaRPr/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/>
              <a:t>Tanh;</a:t>
            </a:r>
            <a:endParaRPr/>
          </a:p>
        </p:txBody>
      </p:sp>
      <p:sp>
        <p:nvSpPr>
          <p:cNvPr id="137" name="Google Shape;137;p27"/>
          <p:cNvSpPr txBox="1"/>
          <p:nvPr/>
        </p:nvSpPr>
        <p:spPr>
          <a:xfrm>
            <a:off x="4086450" y="1398875"/>
            <a:ext cx="5057700" cy="51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Discriminator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image_input = (64,64,3);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text_input = (119,);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text_emb = Dense(256,’relu’)(text_input);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text_emb = Reshape((1,1,256))(text_emb);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tiled_emb = tile(text_emb, [1,4,4,1]);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Conv2D(64 ,kernel=5)(image_input); </a:t>
            </a: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LeakyRelu;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Conv2D(128, kernel=5);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Batchnorm(mom=0.9); LeakyRelu;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Conv2D(256, kernel=5);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Batchnorm(mom=0.9); LeakyReLu;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Conv2D(512, kernel=5);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Batchnorm(mom=0.9); 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image_feat = LeakyRelu;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concatenate([image_feat, tiled_emb]);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Conv2D(512, kernel=1, strides=(1,1));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Flatten;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Dense(1, ‘sigmoid’);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p27"/>
          <p:cNvSpPr txBox="1"/>
          <p:nvPr/>
        </p:nvSpPr>
        <p:spPr>
          <a:xfrm>
            <a:off x="0" y="5929450"/>
            <a:ext cx="41589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Training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</a:pPr>
            <a:r>
              <a:rPr lang="zh-TW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Adam(lr = 0.0002, beta = 0.5)</a:t>
            </a:r>
            <a:endParaRPr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4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HW3 </a:t>
            </a:r>
            <a:r>
              <a:rPr lang="zh-TW"/>
              <a:t>Grading Policy:</a:t>
            </a:r>
            <a:endParaRPr/>
          </a:p>
        </p:txBody>
      </p:sp>
      <p:sp>
        <p:nvSpPr>
          <p:cNvPr id="406" name="Google Shape;406;p54"/>
          <p:cNvSpPr txBox="1"/>
          <p:nvPr>
            <p:ph idx="1" type="body"/>
          </p:nvPr>
        </p:nvSpPr>
        <p:spPr>
          <a:xfrm>
            <a:off x="311700" y="1688425"/>
            <a:ext cx="8778300" cy="49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HW3-1 Code (image generation) : 5%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HW3-2 Code (text-to-image generation): 5%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Report : 15%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HW3-3 </a:t>
            </a:r>
            <a:r>
              <a:rPr lang="zh-TW" sz="2400"/>
              <a:t>(Bonus, style transfer)</a:t>
            </a:r>
            <a:r>
              <a:rPr lang="zh-TW" sz="2400"/>
              <a:t>: </a:t>
            </a:r>
            <a:r>
              <a:rPr lang="zh-TW" sz="2400">
                <a:solidFill>
                  <a:srgbClr val="434343"/>
                </a:solidFill>
              </a:rPr>
              <a:t>2</a:t>
            </a:r>
            <a:r>
              <a:rPr lang="zh-TW" sz="2400"/>
              <a:t>%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分工表：0.5%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上台分享 : 1%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上台分享前三名：1%</a:t>
            </a: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HW3-2 Code Grading</a:t>
            </a:r>
            <a:endParaRPr/>
          </a:p>
        </p:txBody>
      </p:sp>
      <p:sp>
        <p:nvSpPr>
          <p:cNvPr id="412" name="Google Shape;412;p55"/>
          <p:cNvSpPr txBox="1"/>
          <p:nvPr>
            <p:ph idx="1" type="body"/>
          </p:nvPr>
        </p:nvSpPr>
        <p:spPr>
          <a:xfrm>
            <a:off x="311700" y="16884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Reproduce Score : 2%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Baseline Scroe : 1%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 Review : 2% (</a:t>
            </a:r>
            <a:r>
              <a:rPr b="1" lang="zh-TW">
                <a:solidFill>
                  <a:srgbClr val="FF0000"/>
                </a:solidFill>
              </a:rPr>
              <a:t>mode collapse,tags</a:t>
            </a:r>
            <a:r>
              <a:rPr lang="zh-TW"/>
              <a:t>)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6"/>
          <p:cNvSpPr txBox="1"/>
          <p:nvPr>
            <p:ph type="title"/>
          </p:nvPr>
        </p:nvSpPr>
        <p:spPr>
          <a:xfrm>
            <a:off x="311700" y="593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Output Format Requirement</a:t>
            </a:r>
            <a:endParaRPr/>
          </a:p>
        </p:txBody>
      </p:sp>
      <p:sp>
        <p:nvSpPr>
          <p:cNvPr id="418" name="Google Shape;418;p56"/>
          <p:cNvSpPr txBox="1"/>
          <p:nvPr>
            <p:ph idx="1" type="body"/>
          </p:nvPr>
        </p:nvSpPr>
        <p:spPr>
          <a:xfrm>
            <a:off x="311700" y="16786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The generated images should be in Directory </a:t>
            </a:r>
            <a:r>
              <a:rPr b="1" lang="zh-TW" sz="2400">
                <a:solidFill>
                  <a:srgbClr val="FF0000"/>
                </a:solidFill>
              </a:rPr>
              <a:t>samples</a:t>
            </a:r>
            <a:r>
              <a:rPr lang="zh-TW" sz="2400">
                <a:solidFill>
                  <a:srgbClr val="FF0000"/>
                </a:solidFill>
              </a:rPr>
              <a:t>/</a:t>
            </a:r>
            <a:endParaRPr sz="2400">
              <a:solidFill>
                <a:srgbClr val="FF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zh-TW" sz="1800"/>
              <a:t>請大家繳交時</a:t>
            </a:r>
            <a:r>
              <a:rPr b="1" lang="zh-TW" sz="1800">
                <a:solidFill>
                  <a:srgbClr val="FF0000"/>
                </a:solidFill>
              </a:rPr>
              <a:t>就將產生的結果傳到samples/</a:t>
            </a:r>
            <a:r>
              <a:rPr b="1" lang="zh-TW" sz="1800"/>
              <a:t>，助教利用script reproduce時也請同學將結果輸出到這個資料夾。為保證reproduce結果相同，請同學將random的部份固定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b="1" lang="zh-TW" sz="1800"/>
              <a:t>批改作業會在azure上，請同學繳交前在機台上檢查</a:t>
            </a:r>
            <a:endParaRPr b="1"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</a:pPr>
            <a:r>
              <a:rPr lang="zh-TW" sz="1800">
                <a:solidFill>
                  <a:srgbClr val="434343"/>
                </a:solidFill>
              </a:rPr>
              <a:t>已經在github裡的image -&gt; </a:t>
            </a:r>
            <a:r>
              <a:rPr lang="zh-TW" sz="1800">
                <a:solidFill>
                  <a:srgbClr val="FF0000"/>
                </a:solidFill>
              </a:rPr>
              <a:t>samples/cgan_original.png</a:t>
            </a:r>
            <a:endParaRPr sz="1800">
              <a:solidFill>
                <a:srgbClr val="FF0000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zh-TW" sz="1800">
                <a:solidFill>
                  <a:srgbClr val="000000"/>
                </a:solidFill>
              </a:rPr>
              <a:t>run_cgan.sh -&gt; </a:t>
            </a:r>
            <a:r>
              <a:rPr lang="zh-TW" sz="1800">
                <a:solidFill>
                  <a:srgbClr val="FF0000"/>
                </a:solidFill>
              </a:rPr>
              <a:t>samples/cgan.png</a:t>
            </a:r>
            <a:endParaRPr b="1" sz="1800">
              <a:solidFill>
                <a:srgbClr val="FF0000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Each generated image must be resized to </a:t>
            </a:r>
            <a:r>
              <a:rPr b="1" lang="zh-TW" sz="2400">
                <a:solidFill>
                  <a:srgbClr val="FF0000"/>
                </a:solidFill>
              </a:rPr>
              <a:t>64 x 64</a:t>
            </a:r>
            <a:endParaRPr b="1" sz="2400">
              <a:solidFill>
                <a:srgbClr val="FF0000"/>
              </a:solidFill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Open Sans"/>
              <a:buChar char="●"/>
            </a:pPr>
            <a:r>
              <a:rPr lang="zh-TW" sz="2400">
                <a:solidFill>
                  <a:srgbClr val="666666"/>
                </a:solidFill>
              </a:rPr>
              <a:t>Generate 25 image into one png</a:t>
            </a:r>
            <a:endParaRPr sz="2400"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</a:pPr>
            <a:r>
              <a:rPr lang="zh-TW" sz="1800">
                <a:solidFill>
                  <a:srgbClr val="666666"/>
                </a:solidFill>
              </a:rPr>
              <a:t>sample code is in baseline.py</a:t>
            </a:r>
            <a:endParaRPr sz="1800">
              <a:solidFill>
                <a:srgbClr val="666666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○"/>
            </a:pPr>
            <a:r>
              <a:rPr lang="zh-TW" sz="1800">
                <a:solidFill>
                  <a:srgbClr val="666666"/>
                </a:solidFill>
              </a:rPr>
              <a:t>為防止同學產生的圖片不一致，請同學使用baseline.py裡的</a:t>
            </a:r>
            <a:r>
              <a:rPr b="1" lang="zh-TW" sz="1800">
                <a:solidFill>
                  <a:srgbClr val="FF0000"/>
                </a:solidFill>
              </a:rPr>
              <a:t>save_imgs()</a:t>
            </a:r>
            <a:endParaRPr b="1"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7"/>
          <p:cNvSpPr txBox="1"/>
          <p:nvPr>
            <p:ph type="title"/>
          </p:nvPr>
        </p:nvSpPr>
        <p:spPr>
          <a:xfrm>
            <a:off x="311700" y="85367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Submission</a:t>
            </a:r>
            <a:endParaRPr/>
          </a:p>
        </p:txBody>
      </p:sp>
      <p:sp>
        <p:nvSpPr>
          <p:cNvPr id="424" name="Google Shape;424;p57"/>
          <p:cNvSpPr txBox="1"/>
          <p:nvPr>
            <p:ph idx="1" type="body"/>
          </p:nvPr>
        </p:nvSpPr>
        <p:spPr>
          <a:xfrm>
            <a:off x="311700" y="834033"/>
            <a:ext cx="8520600" cy="44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Deadline: 2018/06/08 GMT+8 24:00</a:t>
            </a:r>
            <a:endParaRPr b="1" strike="sngStrike"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>
                <a:solidFill>
                  <a:srgbClr val="FF0000"/>
                </a:solidFill>
              </a:rPr>
              <a:t>hw3/</a:t>
            </a:r>
            <a:r>
              <a:rPr b="1" lang="zh-TW">
                <a:solidFill>
                  <a:srgbClr val="000000"/>
                </a:solidFill>
              </a:rPr>
              <a:t> </a:t>
            </a:r>
            <a:r>
              <a:rPr lang="zh-TW"/>
              <a:t>should contain the following files:</a:t>
            </a:r>
            <a:endParaRPr/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■"/>
            </a:pPr>
            <a:r>
              <a:rPr b="1" lang="zh-TW" sz="1600">
                <a:solidFill>
                  <a:srgbClr val="FF0000"/>
                </a:solidFill>
              </a:rPr>
              <a:t>run_gan.sh  (hw3-1) </a:t>
            </a:r>
            <a:endParaRPr b="1" sz="1600">
              <a:solidFill>
                <a:srgbClr val="FF0000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■"/>
            </a:pPr>
            <a:r>
              <a:rPr b="1" lang="zh-TW" sz="1600">
                <a:solidFill>
                  <a:srgbClr val="FF0000"/>
                </a:solidFill>
              </a:rPr>
              <a:t>run_cgan.sh (hw3-2)</a:t>
            </a:r>
            <a:endParaRPr b="1" sz="1600">
              <a:solidFill>
                <a:srgbClr val="FF0000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■"/>
            </a:pPr>
            <a:r>
              <a:rPr b="1" lang="zh-TW" sz="1600">
                <a:solidFill>
                  <a:srgbClr val="FF0000"/>
                </a:solidFill>
              </a:rPr>
              <a:t>extra_run.sh (hw3-3, bonus)</a:t>
            </a:r>
            <a:endParaRPr b="1" sz="1600">
              <a:solidFill>
                <a:srgbClr val="FF0000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■"/>
            </a:pPr>
            <a:r>
              <a:rPr b="1" lang="zh-TW" sz="1600">
                <a:solidFill>
                  <a:srgbClr val="FF0000"/>
                </a:solidFill>
              </a:rPr>
              <a:t>samples/, samples/gan_original.png, samples/cgan_original.png</a:t>
            </a:r>
            <a:endParaRPr b="1" sz="1600">
              <a:solidFill>
                <a:srgbClr val="FF0000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Char char="■"/>
            </a:pPr>
            <a:r>
              <a:rPr b="1" lang="zh-TW" sz="1600">
                <a:solidFill>
                  <a:srgbClr val="FF0000"/>
                </a:solidFill>
              </a:rPr>
              <a:t>report.pdf</a:t>
            </a:r>
            <a:endParaRPr b="1" sz="1600">
              <a:solidFill>
                <a:srgbClr val="FF0000"/>
              </a:solidFill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■"/>
            </a:pPr>
            <a:r>
              <a:rPr b="1" lang="zh-TW" sz="1600">
                <a:solidFill>
                  <a:srgbClr val="666666"/>
                </a:solidFill>
              </a:rPr>
              <a:t>pre-trained model, python code...</a:t>
            </a:r>
            <a:endParaRPr b="1" sz="1600">
              <a:solidFill>
                <a:srgbClr val="666666"/>
              </a:solidFill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If some files are too big, upload to your cloud and download them when running your run.sh</a:t>
            </a:r>
            <a:endParaRPr sz="1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TAs will run your scripts in the following order to generate images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TW" sz="1600"/>
              <a:t>bash run_gan.sh (hw3-1)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bash run_cgan.sh </a:t>
            </a:r>
            <a:r>
              <a:rPr b="1" lang="zh-TW" sz="1600">
                <a:solidFill>
                  <a:srgbClr val="FF0000"/>
                </a:solidFill>
              </a:rPr>
              <a:t>&lt;testing_tags.txt&gt;</a:t>
            </a:r>
            <a:r>
              <a:rPr lang="zh-TW" sz="1600"/>
              <a:t> (hw3-2)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All scripts must output in </a:t>
            </a:r>
            <a:r>
              <a:rPr b="1" lang="zh-TW" sz="1600">
                <a:solidFill>
                  <a:srgbClr val="FF0000"/>
                </a:solidFill>
              </a:rPr>
              <a:t>10 minutes</a:t>
            </a:r>
            <a:r>
              <a:rPr lang="zh-TW" sz="1600"/>
              <a:t>.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zh-TW" sz="1600"/>
              <a:t>shell script</a:t>
            </a:r>
            <a:r>
              <a:rPr lang="zh-TW" sz="1600"/>
              <a:t>裡面請寫</a:t>
            </a:r>
            <a:r>
              <a:rPr b="1" lang="zh-TW" sz="1600">
                <a:solidFill>
                  <a:srgbClr val="FF0000"/>
                </a:solidFill>
              </a:rPr>
              <a:t>相對路徑</a:t>
            </a:r>
            <a:endParaRPr b="1" sz="1600">
              <a:solidFill>
                <a:srgbClr val="FF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Char char="●"/>
            </a:pPr>
            <a:r>
              <a:rPr lang="zh-TW" sz="1600">
                <a:solidFill>
                  <a:srgbClr val="666666"/>
                </a:solidFill>
              </a:rPr>
              <a:t>HW3-3格式會在之後釋出</a:t>
            </a:r>
            <a:endParaRPr sz="1600"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8"/>
          <p:cNvSpPr txBox="1"/>
          <p:nvPr>
            <p:ph type="title"/>
          </p:nvPr>
        </p:nvSpPr>
        <p:spPr>
          <a:xfrm>
            <a:off x="311700" y="1736383"/>
            <a:ext cx="8520599" cy="18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</a:pPr>
            <a:r>
              <a:rPr b="1" i="0" lang="zh-TW" sz="72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Q&amp;A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430" name="Google Shape;430;p58"/>
          <p:cNvSpPr txBox="1"/>
          <p:nvPr>
            <p:ph idx="1" type="body"/>
          </p:nvPr>
        </p:nvSpPr>
        <p:spPr>
          <a:xfrm>
            <a:off x="311700" y="3631428"/>
            <a:ext cx="8520599" cy="246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zh-TW" sz="2400" u="none" cap="none" strike="noStrike">
                <a:solidFill>
                  <a:srgbClr val="0C343D"/>
                </a:solidFill>
                <a:latin typeface="Open Sans"/>
                <a:ea typeface="Open Sans"/>
                <a:cs typeface="Open Sans"/>
                <a:sym typeface="Open Sans"/>
              </a:rPr>
              <a:t>ntu.ml</a:t>
            </a:r>
            <a:r>
              <a:rPr lang="zh-TW" sz="2400">
                <a:solidFill>
                  <a:srgbClr val="0C343D"/>
                </a:solidFill>
              </a:rPr>
              <a:t>ds</a:t>
            </a:r>
            <a:r>
              <a:rPr b="0" i="0" lang="zh-TW" sz="2400" u="none" cap="none" strike="noStrike">
                <a:solidFill>
                  <a:srgbClr val="0C343D"/>
                </a:solidFill>
                <a:latin typeface="Open Sans"/>
                <a:ea typeface="Open Sans"/>
                <a:cs typeface="Open Sans"/>
                <a:sym typeface="Open Sans"/>
              </a:rPr>
              <a:t>ta@gmail.com</a:t>
            </a:r>
            <a:endParaRPr b="0" i="0" sz="1800" u="none" cap="none" strike="noStrike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311700" y="593366"/>
            <a:ext cx="8520599" cy="9431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</a:pPr>
            <a:r>
              <a:rPr b="1" i="0" lang="zh-TW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Outline 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144" name="Google Shape;144;p28"/>
          <p:cNvSpPr txBox="1"/>
          <p:nvPr>
            <p:ph idx="1" type="body"/>
          </p:nvPr>
        </p:nvSpPr>
        <p:spPr>
          <a:xfrm>
            <a:off x="311700" y="1688433"/>
            <a:ext cx="8520599" cy="44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❖"/>
            </a:pPr>
            <a:r>
              <a:rPr b="1" lang="zh-TW" sz="2400">
                <a:latin typeface="Arial"/>
                <a:ea typeface="Arial"/>
                <a:cs typeface="Arial"/>
                <a:sym typeface="Arial"/>
              </a:rPr>
              <a:t>Timeline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❖"/>
            </a:pPr>
            <a:r>
              <a:rPr b="1" lang="zh-TW" sz="2400">
                <a:latin typeface="Arial"/>
                <a:ea typeface="Arial"/>
                <a:cs typeface="Arial"/>
                <a:sym typeface="Arial"/>
              </a:rPr>
              <a:t>Task Descriptions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❖"/>
            </a:pPr>
            <a:r>
              <a:rPr b="1" lang="zh-TW" sz="2400">
                <a:latin typeface="Arial"/>
                <a:ea typeface="Arial"/>
                <a:cs typeface="Arial"/>
                <a:sym typeface="Arial"/>
              </a:rPr>
              <a:t>Model &amp; Training tips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❖"/>
            </a:pPr>
            <a:r>
              <a:rPr b="1" lang="zh-TW" sz="2400">
                <a:latin typeface="Arial"/>
                <a:ea typeface="Arial"/>
                <a:cs typeface="Arial"/>
                <a:sym typeface="Arial"/>
              </a:rPr>
              <a:t>Submission &amp; Rules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Char char="❖"/>
            </a:pPr>
            <a:r>
              <a:rPr b="1" lang="zh-TW" sz="2400">
                <a:latin typeface="Arial"/>
                <a:ea typeface="Arial"/>
                <a:cs typeface="Arial"/>
                <a:sym typeface="Arial"/>
              </a:rPr>
              <a:t>Q&amp;A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11700" y="2041166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</a:pPr>
            <a:r>
              <a:rPr lang="zh-TW" sz="7200"/>
              <a:t>Timeline</a:t>
            </a:r>
            <a:endParaRPr b="1" i="0" sz="72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Three Parts in HW3</a:t>
            </a:r>
            <a:endParaRPr/>
          </a:p>
        </p:txBody>
      </p:sp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311700" y="1688424"/>
            <a:ext cx="8520600" cy="50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(3-1) Image Generation</a:t>
            </a:r>
            <a:endParaRPr sz="2000"/>
          </a:p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(3-2) Text-to-Image Generation</a:t>
            </a:r>
            <a:endParaRPr sz="2400"/>
          </a:p>
          <a:p>
            <a:pPr indent="-3810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(3-3) Style Transfer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Schedule</a:t>
            </a:r>
            <a:endParaRPr/>
          </a:p>
        </p:txBody>
      </p:sp>
      <p:sp>
        <p:nvSpPr>
          <p:cNvPr id="161" name="Google Shape;161;p31"/>
          <p:cNvSpPr txBox="1"/>
          <p:nvPr>
            <p:ph idx="1" type="body"/>
          </p:nvPr>
        </p:nvSpPr>
        <p:spPr>
          <a:xfrm>
            <a:off x="311700" y="1688424"/>
            <a:ext cx="8520600" cy="48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5</a:t>
            </a:r>
            <a:r>
              <a:rPr lang="zh-TW" sz="2400"/>
              <a:t>/4 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Release HW3-1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5/11 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Release HW3-2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5/18: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Release HW3-3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zh-TW" sz="2400"/>
              <a:t>6/8: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zh-TW" sz="2400"/>
              <a:t>All HW3 due (including HW3-1, HW3-2, HW3-3)</a:t>
            </a:r>
            <a:endParaRPr sz="2400"/>
          </a:p>
          <a:p>
            <a: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Open Sans"/>
              <a:buChar char="●"/>
            </a:pPr>
            <a:r>
              <a:rPr lang="zh-TW" sz="2400"/>
              <a:t>上台分享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2"/>
          <p:cNvSpPr txBox="1"/>
          <p:nvPr>
            <p:ph type="title"/>
          </p:nvPr>
        </p:nvSpPr>
        <p:spPr>
          <a:xfrm>
            <a:off x="311700" y="2041166"/>
            <a:ext cx="8520600" cy="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PT Sans Narrow"/>
              <a:buNone/>
            </a:pPr>
            <a:r>
              <a:rPr lang="zh-TW" sz="7200"/>
              <a:t>Task Descriptions</a:t>
            </a:r>
            <a:endParaRPr b="1" i="0" sz="72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3"/>
          <p:cNvSpPr txBox="1"/>
          <p:nvPr>
            <p:ph type="title"/>
          </p:nvPr>
        </p:nvSpPr>
        <p:spPr>
          <a:xfrm>
            <a:off x="311700" y="593366"/>
            <a:ext cx="8520600" cy="9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HW3-2: Text-to-Image Generation </a:t>
            </a:r>
            <a:r>
              <a:rPr lang="zh-TW" sz="1400"/>
              <a:t>1</a:t>
            </a:r>
            <a:r>
              <a:rPr lang="zh-TW" sz="1400"/>
              <a:t>/2</a:t>
            </a:r>
            <a:endParaRPr sz="1400"/>
          </a:p>
        </p:txBody>
      </p:sp>
      <p:sp>
        <p:nvSpPr>
          <p:cNvPr id="172" name="Google Shape;172;p33"/>
          <p:cNvSpPr txBox="1"/>
          <p:nvPr>
            <p:ph idx="1" type="body"/>
          </p:nvPr>
        </p:nvSpPr>
        <p:spPr>
          <a:xfrm>
            <a:off x="311700" y="1459824"/>
            <a:ext cx="8520600" cy="498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73" name="Google Shape;173;p33"/>
          <p:cNvSpPr/>
          <p:nvPr/>
        </p:nvSpPr>
        <p:spPr>
          <a:xfrm>
            <a:off x="3652825" y="2365513"/>
            <a:ext cx="1957800" cy="894900"/>
          </a:xfrm>
          <a:prstGeom prst="flowChartAlternateProcess">
            <a:avLst/>
          </a:prstGeom>
          <a:solidFill>
            <a:srgbClr val="DD7E6B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   Bird 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Generative Model</a:t>
            </a:r>
            <a:endParaRPr b="1" sz="1600"/>
          </a:p>
        </p:txBody>
      </p:sp>
      <p:sp>
        <p:nvSpPr>
          <p:cNvPr id="174" name="Google Shape;174;p33"/>
          <p:cNvSpPr/>
          <p:nvPr/>
        </p:nvSpPr>
        <p:spPr>
          <a:xfrm>
            <a:off x="5942550" y="2645288"/>
            <a:ext cx="6585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5763" y="2213112"/>
            <a:ext cx="1197812" cy="108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5061" y="3975325"/>
            <a:ext cx="1279226" cy="108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/>
          <p:nvPr/>
        </p:nvSpPr>
        <p:spPr>
          <a:xfrm>
            <a:off x="3612113" y="4044700"/>
            <a:ext cx="1957800" cy="894900"/>
          </a:xfrm>
          <a:prstGeom prst="flowChartAlternateProcess">
            <a:avLst/>
          </a:prstGeom>
          <a:solidFill>
            <a:srgbClr val="FFE599"/>
          </a:solidFill>
          <a:ln cap="flat" cmpd="sng" w="9525">
            <a:solidFill>
              <a:srgbClr val="695D4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 Flower Generative Model</a:t>
            </a:r>
            <a:endParaRPr b="1" sz="1600"/>
          </a:p>
        </p:txBody>
      </p:sp>
      <p:sp>
        <p:nvSpPr>
          <p:cNvPr id="178" name="Google Shape;178;p33"/>
          <p:cNvSpPr/>
          <p:nvPr/>
        </p:nvSpPr>
        <p:spPr>
          <a:xfrm>
            <a:off x="5978038" y="4248275"/>
            <a:ext cx="6585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3"/>
          <p:cNvSpPr txBox="1"/>
          <p:nvPr/>
        </p:nvSpPr>
        <p:spPr>
          <a:xfrm>
            <a:off x="311700" y="2645300"/>
            <a:ext cx="2491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an all black bird</a:t>
            </a:r>
            <a:endParaRPr b="1" sz="1600"/>
          </a:p>
        </p:txBody>
      </p:sp>
      <p:sp>
        <p:nvSpPr>
          <p:cNvPr id="180" name="Google Shape;180;p33"/>
          <p:cNvSpPr/>
          <p:nvPr/>
        </p:nvSpPr>
        <p:spPr>
          <a:xfrm>
            <a:off x="2662400" y="2581800"/>
            <a:ext cx="6585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3"/>
          <p:cNvSpPr txBox="1"/>
          <p:nvPr/>
        </p:nvSpPr>
        <p:spPr>
          <a:xfrm>
            <a:off x="311700" y="4089625"/>
            <a:ext cx="24915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this flower is </a:t>
            </a:r>
            <a:endParaRPr b="1"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1600"/>
              <a:t>white and pink</a:t>
            </a:r>
            <a:endParaRPr b="1" sz="1600"/>
          </a:p>
        </p:txBody>
      </p:sp>
      <p:sp>
        <p:nvSpPr>
          <p:cNvPr id="182" name="Google Shape;182;p33"/>
          <p:cNvSpPr/>
          <p:nvPr/>
        </p:nvSpPr>
        <p:spPr>
          <a:xfrm>
            <a:off x="2688900" y="4248275"/>
            <a:ext cx="658500" cy="462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3F3F3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ropic">
  <a:themeElements>
    <a:clrScheme name="Tropic">
      <a:dk1>
        <a:srgbClr val="A1E8D9"/>
      </a:dk1>
      <a:lt1>
        <a:srgbClr val="FFFFFF"/>
      </a:lt1>
      <a:dk2>
        <a:srgbClr val="695D46"/>
      </a:dk2>
      <a:lt2>
        <a:srgbClr val="B3A77D"/>
      </a:lt2>
      <a:accent1>
        <a:srgbClr val="EF6C00"/>
      </a:accent1>
      <a:accent2>
        <a:srgbClr val="009668"/>
      </a:accent2>
      <a:accent3>
        <a:srgbClr val="4DB6AC"/>
      </a:accent3>
      <a:accent4>
        <a:srgbClr val="FF9800"/>
      </a:accent4>
      <a:accent5>
        <a:srgbClr val="CE93D8"/>
      </a:accent5>
      <a:accent6>
        <a:srgbClr val="EEFF41"/>
      </a:accent6>
      <a:hlink>
        <a:srgbClr val="CE93D8"/>
      </a:hlink>
      <a:folHlink>
        <a:srgbClr val="CE93D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